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67.jpg" ContentType="image/jpeg"/>
  <Override PartName="/ppt/media/image79.jpg" ContentType="image/jpeg"/>
  <Override PartName="/ppt/media/image92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2"/>
  </p:notesMasterIdLst>
  <p:sldIdLst>
    <p:sldId id="256" r:id="rId5"/>
    <p:sldId id="336" r:id="rId6"/>
    <p:sldId id="373" r:id="rId7"/>
    <p:sldId id="375" r:id="rId8"/>
    <p:sldId id="378" r:id="rId9"/>
    <p:sldId id="376" r:id="rId10"/>
    <p:sldId id="260" r:id="rId11"/>
    <p:sldId id="261" r:id="rId12"/>
    <p:sldId id="262" r:id="rId13"/>
    <p:sldId id="263" r:id="rId14"/>
    <p:sldId id="268" r:id="rId15"/>
    <p:sldId id="374" r:id="rId16"/>
    <p:sldId id="33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415" r:id="rId37"/>
    <p:sldId id="1715" r:id="rId38"/>
    <p:sldId id="1717" r:id="rId39"/>
    <p:sldId id="288" r:id="rId40"/>
    <p:sldId id="289" r:id="rId41"/>
    <p:sldId id="290" r:id="rId42"/>
    <p:sldId id="340" r:id="rId43"/>
    <p:sldId id="291" r:id="rId44"/>
    <p:sldId id="341" r:id="rId45"/>
    <p:sldId id="342" r:id="rId46"/>
    <p:sldId id="343" r:id="rId47"/>
    <p:sldId id="344" r:id="rId48"/>
    <p:sldId id="293" r:id="rId49"/>
    <p:sldId id="345" r:id="rId50"/>
    <p:sldId id="346" r:id="rId51"/>
    <p:sldId id="347" r:id="rId52"/>
    <p:sldId id="371" r:id="rId53"/>
    <p:sldId id="372" r:id="rId54"/>
    <p:sldId id="364" r:id="rId55"/>
    <p:sldId id="377" r:id="rId56"/>
    <p:sldId id="382" r:id="rId57"/>
    <p:sldId id="416" r:id="rId58"/>
    <p:sldId id="380" r:id="rId59"/>
    <p:sldId id="396" r:id="rId60"/>
    <p:sldId id="388" r:id="rId61"/>
    <p:sldId id="397" r:id="rId62"/>
    <p:sldId id="398" r:id="rId63"/>
    <p:sldId id="401" r:id="rId64"/>
    <p:sldId id="331" r:id="rId65"/>
    <p:sldId id="332" r:id="rId66"/>
    <p:sldId id="334" r:id="rId67"/>
    <p:sldId id="381" r:id="rId68"/>
    <p:sldId id="419" r:id="rId69"/>
    <p:sldId id="1592" r:id="rId70"/>
    <p:sldId id="1591" r:id="rId7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6A973-2917-479C-B9F1-D226D373BFB9}" v="33" dt="2019-10-08T15:21:21.608"/>
    <p1510:client id="{E5971506-CBCE-4AD9-9436-6F96076957B3}" v="39" dt="2019-10-07T17:02:54.8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" y="309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4A8C1-46A5-4D95-9995-254D4E449A7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18897A-DC6E-4823-ADD4-7053CCA9153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 kern="1200"/>
            <a:t>             Understanding </a:t>
          </a:r>
          <a:r>
            <a:rPr lang="en-US" sz="1800" b="1" kern="1200">
              <a:latin typeface="Segoe UI"/>
              <a:ea typeface="+mn-ea"/>
              <a:cs typeface="+mn-cs"/>
            </a:rPr>
            <a:t>resistance</a:t>
          </a:r>
        </a:p>
      </dgm:t>
    </dgm:pt>
    <dgm:pt modelId="{08E1519D-E8C1-4F21-985B-4AE97CB140B6}" type="parTrans" cxnId="{72F49A71-399F-4D76-96C3-9B41583B29F7}">
      <dgm:prSet/>
      <dgm:spPr/>
      <dgm:t>
        <a:bodyPr/>
        <a:lstStyle/>
        <a:p>
          <a:endParaRPr lang="en-US"/>
        </a:p>
      </dgm:t>
    </dgm:pt>
    <dgm:pt modelId="{F388C781-1C84-4DAC-B329-34DC659967BF}" type="sibTrans" cxnId="{72F49A71-399F-4D76-96C3-9B41583B29F7}">
      <dgm:prSet/>
      <dgm:spPr/>
      <dgm:t>
        <a:bodyPr/>
        <a:lstStyle/>
        <a:p>
          <a:endParaRPr lang="en-US"/>
        </a:p>
      </dgm:t>
    </dgm:pt>
    <dgm:pt modelId="{36F53355-A8E1-4486-A3E3-E061B2642B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15% percent are early adopters</a:t>
          </a:r>
        </a:p>
      </dgm:t>
    </dgm:pt>
    <dgm:pt modelId="{4C9F0853-27D0-4C41-9F5B-F957DB0EA883}" type="parTrans" cxnId="{EB44A315-3CC1-4514-A9EA-7B272C15D350}">
      <dgm:prSet/>
      <dgm:spPr/>
      <dgm:t>
        <a:bodyPr/>
        <a:lstStyle/>
        <a:p>
          <a:endParaRPr lang="en-US"/>
        </a:p>
      </dgm:t>
    </dgm:pt>
    <dgm:pt modelId="{8C3EFFF0-90DE-4F2E-B88D-F238E00592BD}" type="sibTrans" cxnId="{EB44A315-3CC1-4514-A9EA-7B272C15D350}">
      <dgm:prSet/>
      <dgm:spPr/>
      <dgm:t>
        <a:bodyPr/>
        <a:lstStyle/>
        <a:p>
          <a:endParaRPr lang="en-US"/>
        </a:p>
      </dgm:t>
    </dgm:pt>
    <dgm:pt modelId="{F4D0899A-8703-4BFD-9E1D-571E6C0888D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/>
            <a:t>Flexible and roll with the changes. </a:t>
          </a:r>
        </a:p>
      </dgm:t>
    </dgm:pt>
    <dgm:pt modelId="{DFD29E8A-34B3-4A5A-83DE-E70F2EEE73D7}" type="parTrans" cxnId="{FBC88CE6-AC38-401B-916F-F2BAE4999D6C}">
      <dgm:prSet/>
      <dgm:spPr/>
      <dgm:t>
        <a:bodyPr/>
        <a:lstStyle/>
        <a:p>
          <a:endParaRPr lang="en-US"/>
        </a:p>
      </dgm:t>
    </dgm:pt>
    <dgm:pt modelId="{FE4C2114-AA72-41B3-AC5D-770897C133AF}" type="sibTrans" cxnId="{FBC88CE6-AC38-401B-916F-F2BAE4999D6C}">
      <dgm:prSet/>
      <dgm:spPr/>
      <dgm:t>
        <a:bodyPr/>
        <a:lstStyle/>
        <a:p>
          <a:endParaRPr lang="en-US"/>
        </a:p>
      </dgm:t>
    </dgm:pt>
    <dgm:pt modelId="{F82B224C-8454-4453-9674-A3AC50AC8C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15% are change resistant. </a:t>
          </a:r>
        </a:p>
      </dgm:t>
    </dgm:pt>
    <dgm:pt modelId="{D2AB883F-A9A2-426E-9D56-9254D07E6F0B}" type="parTrans" cxnId="{6485D584-5AA6-4307-9BD6-7F4B33981192}">
      <dgm:prSet/>
      <dgm:spPr/>
      <dgm:t>
        <a:bodyPr/>
        <a:lstStyle/>
        <a:p>
          <a:endParaRPr lang="en-US"/>
        </a:p>
      </dgm:t>
    </dgm:pt>
    <dgm:pt modelId="{CB064FD8-989F-4D0E-8512-54C879DCC576}" type="sibTrans" cxnId="{6485D584-5AA6-4307-9BD6-7F4B33981192}">
      <dgm:prSet/>
      <dgm:spPr/>
      <dgm:t>
        <a:bodyPr/>
        <a:lstStyle/>
        <a:p>
          <a:endParaRPr lang="en-US"/>
        </a:p>
      </dgm:t>
    </dgm:pt>
    <dgm:pt modelId="{C5234898-148F-4E43-9118-25C1035DA73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Won’t change or will make the change only when forced.</a:t>
          </a:r>
        </a:p>
      </dgm:t>
    </dgm:pt>
    <dgm:pt modelId="{CACDCAD9-D54F-4F2B-AE28-3B726124D2C4}" type="parTrans" cxnId="{DE533AC8-1938-4379-8C1C-5F24989BA032}">
      <dgm:prSet/>
      <dgm:spPr/>
      <dgm:t>
        <a:bodyPr/>
        <a:lstStyle/>
        <a:p>
          <a:endParaRPr lang="en-US"/>
        </a:p>
      </dgm:t>
    </dgm:pt>
    <dgm:pt modelId="{F275D3DE-B44D-4C74-B0C7-06AC20BA1373}" type="sibTrans" cxnId="{DE533AC8-1938-4379-8C1C-5F24989BA032}">
      <dgm:prSet/>
      <dgm:spPr/>
      <dgm:t>
        <a:bodyPr/>
        <a:lstStyle/>
        <a:p>
          <a:endParaRPr lang="en-US"/>
        </a:p>
      </dgm:t>
    </dgm:pt>
    <dgm:pt modelId="{01113B24-A2F4-4148-BBA0-A0941B14788E}" type="pres">
      <dgm:prSet presAssocID="{C774A8C1-46A5-4D95-9995-254D4E449A77}" presName="root" presStyleCnt="0">
        <dgm:presLayoutVars>
          <dgm:dir/>
          <dgm:resizeHandles val="exact"/>
        </dgm:presLayoutVars>
      </dgm:prSet>
      <dgm:spPr/>
    </dgm:pt>
    <dgm:pt modelId="{CC0ECB38-915F-4CBF-9DC4-343C4DFAE351}" type="pres">
      <dgm:prSet presAssocID="{EB18897A-DC6E-4823-ADD4-7053CCA91537}" presName="compNode" presStyleCnt="0"/>
      <dgm:spPr/>
    </dgm:pt>
    <dgm:pt modelId="{BA9FCEA1-CDE5-461C-8C67-2F92C3A8E3CB}" type="pres">
      <dgm:prSet presAssocID="{EB18897A-DC6E-4823-ADD4-7053CCA91537}" presName="iconRect" presStyleLbl="node1" presStyleIdx="0" presStyleCnt="3" custLinFactX="200000" custLinFactNeighborX="236953" custLinFactNeighborY="-785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2C9C408-D246-4F0A-ABCD-73E204A9AE11}" type="pres">
      <dgm:prSet presAssocID="{EB18897A-DC6E-4823-ADD4-7053CCA91537}" presName="iconSpace" presStyleCnt="0"/>
      <dgm:spPr/>
    </dgm:pt>
    <dgm:pt modelId="{70B8AE5E-BC51-4BDC-9BB4-0DD2F49755BD}" type="pres">
      <dgm:prSet presAssocID="{EB18897A-DC6E-4823-ADD4-7053CCA91537}" presName="parTx" presStyleLbl="revTx" presStyleIdx="0" presStyleCnt="6" custLinFactX="16518" custLinFactY="-100000" custLinFactNeighborX="100000" custLinFactNeighborY="-100424">
        <dgm:presLayoutVars>
          <dgm:chMax val="0"/>
          <dgm:chPref val="0"/>
        </dgm:presLayoutVars>
      </dgm:prSet>
      <dgm:spPr/>
    </dgm:pt>
    <dgm:pt modelId="{2F30004B-6EFF-4007-BBB5-1097B97B9655}" type="pres">
      <dgm:prSet presAssocID="{EB18897A-DC6E-4823-ADD4-7053CCA91537}" presName="txSpace" presStyleCnt="0"/>
      <dgm:spPr/>
    </dgm:pt>
    <dgm:pt modelId="{B899E3E9-44DE-4B9B-97BB-10871EAE543B}" type="pres">
      <dgm:prSet presAssocID="{EB18897A-DC6E-4823-ADD4-7053CCA91537}" presName="desTx" presStyleLbl="revTx" presStyleIdx="1" presStyleCnt="6">
        <dgm:presLayoutVars/>
      </dgm:prSet>
      <dgm:spPr/>
    </dgm:pt>
    <dgm:pt modelId="{7006D8A6-C930-4766-BB67-AA6D6737E4B2}" type="pres">
      <dgm:prSet presAssocID="{F388C781-1C84-4DAC-B329-34DC659967BF}" presName="sibTrans" presStyleCnt="0"/>
      <dgm:spPr/>
    </dgm:pt>
    <dgm:pt modelId="{2B0A518A-087D-4796-BEC2-DC1B3D8A8660}" type="pres">
      <dgm:prSet presAssocID="{36F53355-A8E1-4486-A3E3-E061B2642BED}" presName="compNode" presStyleCnt="0"/>
      <dgm:spPr/>
    </dgm:pt>
    <dgm:pt modelId="{24AE6E20-679E-4E83-9911-DF99E1725397}" type="pres">
      <dgm:prSet presAssocID="{36F53355-A8E1-4486-A3E3-E061B2642BED}" presName="iconRect" presStyleLbl="node1" presStyleIdx="1" presStyleCnt="3" custLinFactX="-100000" custLinFactNeighborX="-118933" custLinFactNeighborY="451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wo Men"/>
        </a:ext>
      </dgm:extLst>
    </dgm:pt>
    <dgm:pt modelId="{76855EE0-08C8-4A57-AE1A-8D599D196C2C}" type="pres">
      <dgm:prSet presAssocID="{36F53355-A8E1-4486-A3E3-E061B2642BED}" presName="iconSpace" presStyleCnt="0"/>
      <dgm:spPr/>
    </dgm:pt>
    <dgm:pt modelId="{45654108-2DEF-46C4-A2EA-D9C2D123687F}" type="pres">
      <dgm:prSet presAssocID="{36F53355-A8E1-4486-A3E3-E061B2642BED}" presName="parTx" presStyleLbl="revTx" presStyleIdx="2" presStyleCnt="6" custLinFactX="-4392" custLinFactY="29479" custLinFactNeighborX="-100000" custLinFactNeighborY="100000">
        <dgm:presLayoutVars>
          <dgm:chMax val="0"/>
          <dgm:chPref val="0"/>
        </dgm:presLayoutVars>
      </dgm:prSet>
      <dgm:spPr/>
    </dgm:pt>
    <dgm:pt modelId="{5907AB22-0C69-4934-B186-A0B956784F97}" type="pres">
      <dgm:prSet presAssocID="{36F53355-A8E1-4486-A3E3-E061B2642BED}" presName="txSpace" presStyleCnt="0"/>
      <dgm:spPr/>
    </dgm:pt>
    <dgm:pt modelId="{1E9418C5-D812-4D30-836B-C229186C3689}" type="pres">
      <dgm:prSet presAssocID="{36F53355-A8E1-4486-A3E3-E061B2642BED}" presName="desTx" presStyleLbl="revTx" presStyleIdx="3" presStyleCnt="6" custScaleX="103832" custLinFactX="-2778" custLinFactY="100000" custLinFactNeighborX="-100000" custLinFactNeighborY="163472">
        <dgm:presLayoutVars/>
      </dgm:prSet>
      <dgm:spPr/>
    </dgm:pt>
    <dgm:pt modelId="{5F445A81-2321-4F5C-BB6C-B21DD62C6D15}" type="pres">
      <dgm:prSet presAssocID="{8C3EFFF0-90DE-4F2E-B88D-F238E00592BD}" presName="sibTrans" presStyleCnt="0"/>
      <dgm:spPr/>
    </dgm:pt>
    <dgm:pt modelId="{39928047-F05F-4958-9FC5-E52B2C017B52}" type="pres">
      <dgm:prSet presAssocID="{F82B224C-8454-4453-9674-A3AC50AC8CA4}" presName="compNode" presStyleCnt="0"/>
      <dgm:spPr/>
    </dgm:pt>
    <dgm:pt modelId="{22D60CA9-194F-466D-B73F-4A931F0F3E00}" type="pres">
      <dgm:prSet presAssocID="{F82B224C-8454-4453-9674-A3AC50AC8CA4}" presName="iconRect" presStyleLbl="node1" presStyleIdx="2" presStyleCnt="3" custLinFactNeighborX="44708" custLinFactNeighborY="541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0F06944B-CB02-4803-B70E-8BF2D530BC5E}" type="pres">
      <dgm:prSet presAssocID="{F82B224C-8454-4453-9674-A3AC50AC8CA4}" presName="iconSpace" presStyleCnt="0"/>
      <dgm:spPr/>
    </dgm:pt>
    <dgm:pt modelId="{D64B2CEC-57E6-4D20-B70B-DFA0B5572C84}" type="pres">
      <dgm:prSet presAssocID="{F82B224C-8454-4453-9674-A3AC50AC8CA4}" presName="parTx" presStyleLbl="revTx" presStyleIdx="4" presStyleCnt="6" custLinFactY="30466" custLinFactNeighborX="-4379" custLinFactNeighborY="100000">
        <dgm:presLayoutVars>
          <dgm:chMax val="0"/>
          <dgm:chPref val="0"/>
        </dgm:presLayoutVars>
      </dgm:prSet>
      <dgm:spPr/>
    </dgm:pt>
    <dgm:pt modelId="{DEAED7F9-A64A-4C5C-99E3-68F026B6EAEA}" type="pres">
      <dgm:prSet presAssocID="{F82B224C-8454-4453-9674-A3AC50AC8CA4}" presName="txSpace" presStyleCnt="0"/>
      <dgm:spPr/>
    </dgm:pt>
    <dgm:pt modelId="{1928A164-C7AA-4A21-9E38-0A1B98F466D6}" type="pres">
      <dgm:prSet presAssocID="{F82B224C-8454-4453-9674-A3AC50AC8CA4}" presName="desTx" presStyleLbl="revTx" presStyleIdx="5" presStyleCnt="6" custScaleX="84814" custScaleY="429034" custLinFactY="195730" custLinFactNeighborX="-6845" custLinFactNeighborY="200000">
        <dgm:presLayoutVars/>
      </dgm:prSet>
      <dgm:spPr/>
    </dgm:pt>
  </dgm:ptLst>
  <dgm:cxnLst>
    <dgm:cxn modelId="{16673803-61B8-42A9-B660-8DDDD4B554A5}" type="presOf" srcId="{EB18897A-DC6E-4823-ADD4-7053CCA91537}" destId="{70B8AE5E-BC51-4BDC-9BB4-0DD2F49755BD}" srcOrd="0" destOrd="0" presId="urn:microsoft.com/office/officeart/2018/2/layout/IconLabelDescriptionList"/>
    <dgm:cxn modelId="{A8AC6F14-BD3C-4D9F-94BB-F35473AF9883}" type="presOf" srcId="{C774A8C1-46A5-4D95-9995-254D4E449A77}" destId="{01113B24-A2F4-4148-BBA0-A0941B14788E}" srcOrd="0" destOrd="0" presId="urn:microsoft.com/office/officeart/2018/2/layout/IconLabelDescriptionList"/>
    <dgm:cxn modelId="{EB44A315-3CC1-4514-A9EA-7B272C15D350}" srcId="{C774A8C1-46A5-4D95-9995-254D4E449A77}" destId="{36F53355-A8E1-4486-A3E3-E061B2642BED}" srcOrd="1" destOrd="0" parTransId="{4C9F0853-27D0-4C41-9F5B-F957DB0EA883}" sibTransId="{8C3EFFF0-90DE-4F2E-B88D-F238E00592BD}"/>
    <dgm:cxn modelId="{05C6CC49-D435-475B-B391-D3D2257CD1F5}" type="presOf" srcId="{F82B224C-8454-4453-9674-A3AC50AC8CA4}" destId="{D64B2CEC-57E6-4D20-B70B-DFA0B5572C84}" srcOrd="0" destOrd="0" presId="urn:microsoft.com/office/officeart/2018/2/layout/IconLabelDescriptionList"/>
    <dgm:cxn modelId="{72F49A71-399F-4D76-96C3-9B41583B29F7}" srcId="{C774A8C1-46A5-4D95-9995-254D4E449A77}" destId="{EB18897A-DC6E-4823-ADD4-7053CCA91537}" srcOrd="0" destOrd="0" parTransId="{08E1519D-E8C1-4F21-985B-4AE97CB140B6}" sibTransId="{F388C781-1C84-4DAC-B329-34DC659967BF}"/>
    <dgm:cxn modelId="{8596E176-631B-408F-BE71-AFEFAE8D6132}" type="presOf" srcId="{C5234898-148F-4E43-9118-25C1035DA73C}" destId="{1928A164-C7AA-4A21-9E38-0A1B98F466D6}" srcOrd="0" destOrd="0" presId="urn:microsoft.com/office/officeart/2018/2/layout/IconLabelDescriptionList"/>
    <dgm:cxn modelId="{6485D584-5AA6-4307-9BD6-7F4B33981192}" srcId="{C774A8C1-46A5-4D95-9995-254D4E449A77}" destId="{F82B224C-8454-4453-9674-A3AC50AC8CA4}" srcOrd="2" destOrd="0" parTransId="{D2AB883F-A9A2-426E-9D56-9254D07E6F0B}" sibTransId="{CB064FD8-989F-4D0E-8512-54C879DCC576}"/>
    <dgm:cxn modelId="{212621B9-9679-4604-B986-98210989CF4D}" type="presOf" srcId="{36F53355-A8E1-4486-A3E3-E061B2642BED}" destId="{45654108-2DEF-46C4-A2EA-D9C2D123687F}" srcOrd="0" destOrd="0" presId="urn:microsoft.com/office/officeart/2018/2/layout/IconLabelDescriptionList"/>
    <dgm:cxn modelId="{DE533AC8-1938-4379-8C1C-5F24989BA032}" srcId="{F82B224C-8454-4453-9674-A3AC50AC8CA4}" destId="{C5234898-148F-4E43-9118-25C1035DA73C}" srcOrd="0" destOrd="0" parTransId="{CACDCAD9-D54F-4F2B-AE28-3B726124D2C4}" sibTransId="{F275D3DE-B44D-4C74-B0C7-06AC20BA1373}"/>
    <dgm:cxn modelId="{00299AC8-607D-4852-BFD6-44DBBAD01E8B}" type="presOf" srcId="{F4D0899A-8703-4BFD-9E1D-571E6C0888D0}" destId="{1E9418C5-D812-4D30-836B-C229186C3689}" srcOrd="0" destOrd="0" presId="urn:microsoft.com/office/officeart/2018/2/layout/IconLabelDescriptionList"/>
    <dgm:cxn modelId="{FBC88CE6-AC38-401B-916F-F2BAE4999D6C}" srcId="{36F53355-A8E1-4486-A3E3-E061B2642BED}" destId="{F4D0899A-8703-4BFD-9E1D-571E6C0888D0}" srcOrd="0" destOrd="0" parTransId="{DFD29E8A-34B3-4A5A-83DE-E70F2EEE73D7}" sibTransId="{FE4C2114-AA72-41B3-AC5D-770897C133AF}"/>
    <dgm:cxn modelId="{0230CEEC-5909-421F-8464-4DA7F1DF620B}" type="presParOf" srcId="{01113B24-A2F4-4148-BBA0-A0941B14788E}" destId="{CC0ECB38-915F-4CBF-9DC4-343C4DFAE351}" srcOrd="0" destOrd="0" presId="urn:microsoft.com/office/officeart/2018/2/layout/IconLabelDescriptionList"/>
    <dgm:cxn modelId="{A61F6E38-467D-49B8-89B1-E5B38D7D2B1E}" type="presParOf" srcId="{CC0ECB38-915F-4CBF-9DC4-343C4DFAE351}" destId="{BA9FCEA1-CDE5-461C-8C67-2F92C3A8E3CB}" srcOrd="0" destOrd="0" presId="urn:microsoft.com/office/officeart/2018/2/layout/IconLabelDescriptionList"/>
    <dgm:cxn modelId="{FF5DE4A5-581C-435F-9421-8FCDDAAC184C}" type="presParOf" srcId="{CC0ECB38-915F-4CBF-9DC4-343C4DFAE351}" destId="{E2C9C408-D246-4F0A-ABCD-73E204A9AE11}" srcOrd="1" destOrd="0" presId="urn:microsoft.com/office/officeart/2018/2/layout/IconLabelDescriptionList"/>
    <dgm:cxn modelId="{3E312D4C-CAB3-4EC5-B53B-20C15443F631}" type="presParOf" srcId="{CC0ECB38-915F-4CBF-9DC4-343C4DFAE351}" destId="{70B8AE5E-BC51-4BDC-9BB4-0DD2F49755BD}" srcOrd="2" destOrd="0" presId="urn:microsoft.com/office/officeart/2018/2/layout/IconLabelDescriptionList"/>
    <dgm:cxn modelId="{87F2BCED-1209-434A-A31B-B35A88618265}" type="presParOf" srcId="{CC0ECB38-915F-4CBF-9DC4-343C4DFAE351}" destId="{2F30004B-6EFF-4007-BBB5-1097B97B9655}" srcOrd="3" destOrd="0" presId="urn:microsoft.com/office/officeart/2018/2/layout/IconLabelDescriptionList"/>
    <dgm:cxn modelId="{EEAB56DE-B7FA-4142-B547-B3DB82D1705E}" type="presParOf" srcId="{CC0ECB38-915F-4CBF-9DC4-343C4DFAE351}" destId="{B899E3E9-44DE-4B9B-97BB-10871EAE543B}" srcOrd="4" destOrd="0" presId="urn:microsoft.com/office/officeart/2018/2/layout/IconLabelDescriptionList"/>
    <dgm:cxn modelId="{D6375FBC-6FBD-4CF1-AF0C-DF959FA07BB4}" type="presParOf" srcId="{01113B24-A2F4-4148-BBA0-A0941B14788E}" destId="{7006D8A6-C930-4766-BB67-AA6D6737E4B2}" srcOrd="1" destOrd="0" presId="urn:microsoft.com/office/officeart/2018/2/layout/IconLabelDescriptionList"/>
    <dgm:cxn modelId="{142BE627-7D43-487E-95B9-45A4B6E854A3}" type="presParOf" srcId="{01113B24-A2F4-4148-BBA0-A0941B14788E}" destId="{2B0A518A-087D-4796-BEC2-DC1B3D8A8660}" srcOrd="2" destOrd="0" presId="urn:microsoft.com/office/officeart/2018/2/layout/IconLabelDescriptionList"/>
    <dgm:cxn modelId="{181640B2-AF65-4A90-9AD6-BBE9213FE502}" type="presParOf" srcId="{2B0A518A-087D-4796-BEC2-DC1B3D8A8660}" destId="{24AE6E20-679E-4E83-9911-DF99E1725397}" srcOrd="0" destOrd="0" presId="urn:microsoft.com/office/officeart/2018/2/layout/IconLabelDescriptionList"/>
    <dgm:cxn modelId="{C38C06E8-7FD9-4ACD-8694-9BDD6D794D48}" type="presParOf" srcId="{2B0A518A-087D-4796-BEC2-DC1B3D8A8660}" destId="{76855EE0-08C8-4A57-AE1A-8D599D196C2C}" srcOrd="1" destOrd="0" presId="urn:microsoft.com/office/officeart/2018/2/layout/IconLabelDescriptionList"/>
    <dgm:cxn modelId="{42C25C12-326A-4ADB-829F-6FAEDCEB86AD}" type="presParOf" srcId="{2B0A518A-087D-4796-BEC2-DC1B3D8A8660}" destId="{45654108-2DEF-46C4-A2EA-D9C2D123687F}" srcOrd="2" destOrd="0" presId="urn:microsoft.com/office/officeart/2018/2/layout/IconLabelDescriptionList"/>
    <dgm:cxn modelId="{8EFEBBAF-4343-473E-AE07-EC554424763D}" type="presParOf" srcId="{2B0A518A-087D-4796-BEC2-DC1B3D8A8660}" destId="{5907AB22-0C69-4934-B186-A0B956784F97}" srcOrd="3" destOrd="0" presId="urn:microsoft.com/office/officeart/2018/2/layout/IconLabelDescriptionList"/>
    <dgm:cxn modelId="{DCFAD704-2636-496D-9782-E5306E5456A3}" type="presParOf" srcId="{2B0A518A-087D-4796-BEC2-DC1B3D8A8660}" destId="{1E9418C5-D812-4D30-836B-C229186C3689}" srcOrd="4" destOrd="0" presId="urn:microsoft.com/office/officeart/2018/2/layout/IconLabelDescriptionList"/>
    <dgm:cxn modelId="{01CA7A38-0206-481A-B4B4-9CBF179A13FF}" type="presParOf" srcId="{01113B24-A2F4-4148-BBA0-A0941B14788E}" destId="{5F445A81-2321-4F5C-BB6C-B21DD62C6D15}" srcOrd="3" destOrd="0" presId="urn:microsoft.com/office/officeart/2018/2/layout/IconLabelDescriptionList"/>
    <dgm:cxn modelId="{1B7208DC-13C2-45F2-B32D-2DB57CC22D03}" type="presParOf" srcId="{01113B24-A2F4-4148-BBA0-A0941B14788E}" destId="{39928047-F05F-4958-9FC5-E52B2C017B52}" srcOrd="4" destOrd="0" presId="urn:microsoft.com/office/officeart/2018/2/layout/IconLabelDescriptionList"/>
    <dgm:cxn modelId="{F7A7F72B-FA0D-49AC-814B-F96A15BF09B6}" type="presParOf" srcId="{39928047-F05F-4958-9FC5-E52B2C017B52}" destId="{22D60CA9-194F-466D-B73F-4A931F0F3E00}" srcOrd="0" destOrd="0" presId="urn:microsoft.com/office/officeart/2018/2/layout/IconLabelDescriptionList"/>
    <dgm:cxn modelId="{F5443B51-BCF3-4583-8807-782FC1D0AA29}" type="presParOf" srcId="{39928047-F05F-4958-9FC5-E52B2C017B52}" destId="{0F06944B-CB02-4803-B70E-8BF2D530BC5E}" srcOrd="1" destOrd="0" presId="urn:microsoft.com/office/officeart/2018/2/layout/IconLabelDescriptionList"/>
    <dgm:cxn modelId="{B265FE91-115B-4889-9CDD-9A3E971D9B19}" type="presParOf" srcId="{39928047-F05F-4958-9FC5-E52B2C017B52}" destId="{D64B2CEC-57E6-4D20-B70B-DFA0B5572C84}" srcOrd="2" destOrd="0" presId="urn:microsoft.com/office/officeart/2018/2/layout/IconLabelDescriptionList"/>
    <dgm:cxn modelId="{B1992F36-56B7-4585-A35D-97DCCE85AFFF}" type="presParOf" srcId="{39928047-F05F-4958-9FC5-E52B2C017B52}" destId="{DEAED7F9-A64A-4C5C-99E3-68F026B6EAEA}" srcOrd="3" destOrd="0" presId="urn:microsoft.com/office/officeart/2018/2/layout/IconLabelDescriptionList"/>
    <dgm:cxn modelId="{D945C9E4-DE4C-44DC-AD4F-641C70471773}" type="presParOf" srcId="{39928047-F05F-4958-9FC5-E52B2C017B52}" destId="{1928A164-C7AA-4A21-9E38-0A1B98F466D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BE42C-798A-44D4-914C-51623B23AB70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B6D8B8-3EA6-494C-86D2-E5F2CCE8F54C}">
      <dgm:prSet/>
      <dgm:spPr/>
      <dgm:t>
        <a:bodyPr/>
        <a:lstStyle/>
        <a:p>
          <a:r>
            <a:rPr lang="en-US" b="1"/>
            <a:t>shock </a:t>
          </a:r>
          <a:r>
            <a:rPr lang="en-US"/>
            <a:t>(“I can’t believe it!”)</a:t>
          </a:r>
        </a:p>
      </dgm:t>
    </dgm:pt>
    <dgm:pt modelId="{0F81A4DC-9851-4F23-8A91-0E8D92D9029E}" type="parTrans" cxnId="{35076AFB-5F59-4305-A30E-CFF5E98F45D3}">
      <dgm:prSet/>
      <dgm:spPr/>
      <dgm:t>
        <a:bodyPr/>
        <a:lstStyle/>
        <a:p>
          <a:endParaRPr lang="en-US"/>
        </a:p>
      </dgm:t>
    </dgm:pt>
    <dgm:pt modelId="{5CCB0385-A85F-4459-96E2-CF9A4C4CA265}" type="sibTrans" cxnId="{35076AFB-5F59-4305-A30E-CFF5E98F45D3}">
      <dgm:prSet/>
      <dgm:spPr/>
      <dgm:t>
        <a:bodyPr/>
        <a:lstStyle/>
        <a:p>
          <a:endParaRPr lang="en-US"/>
        </a:p>
      </dgm:t>
    </dgm:pt>
    <dgm:pt modelId="{EE13A6CA-E89E-474E-97C4-BE81E9B2DD7E}">
      <dgm:prSet/>
      <dgm:spPr/>
      <dgm:t>
        <a:bodyPr/>
        <a:lstStyle/>
        <a:p>
          <a:r>
            <a:rPr lang="en-US" b="1"/>
            <a:t>denial </a:t>
          </a:r>
          <a:r>
            <a:rPr lang="en-US"/>
            <a:t>(“It will never work here!”)</a:t>
          </a:r>
        </a:p>
      </dgm:t>
    </dgm:pt>
    <dgm:pt modelId="{34C232A1-930C-499C-A589-1AE6A303BEAD}" type="parTrans" cxnId="{37931789-C393-431F-8B46-A8F5ABEFB7D5}">
      <dgm:prSet/>
      <dgm:spPr/>
      <dgm:t>
        <a:bodyPr/>
        <a:lstStyle/>
        <a:p>
          <a:endParaRPr lang="en-US"/>
        </a:p>
      </dgm:t>
    </dgm:pt>
    <dgm:pt modelId="{03744502-4308-4CC3-B48F-33B8A90D3262}" type="sibTrans" cxnId="{37931789-C393-431F-8B46-A8F5ABEFB7D5}">
      <dgm:prSet/>
      <dgm:spPr/>
      <dgm:t>
        <a:bodyPr/>
        <a:lstStyle/>
        <a:p>
          <a:endParaRPr lang="en-US"/>
        </a:p>
      </dgm:t>
    </dgm:pt>
    <dgm:pt modelId="{136A8D03-092C-4AAC-A651-A13EEA8D80CD}">
      <dgm:prSet/>
      <dgm:spPr/>
      <dgm:t>
        <a:bodyPr/>
        <a:lstStyle/>
        <a:p>
          <a:r>
            <a:rPr lang="en-US" b="1"/>
            <a:t>frustration </a:t>
          </a:r>
          <a:r>
            <a:rPr lang="en-US"/>
            <a:t>(It’s management’s fault!”)</a:t>
          </a:r>
        </a:p>
      </dgm:t>
    </dgm:pt>
    <dgm:pt modelId="{FCB6CBCB-56BF-429B-B0B5-FC5AB85FF410}" type="parTrans" cxnId="{E1F7AE32-7B67-4AB1-BE8C-D1C27F3C5B1C}">
      <dgm:prSet/>
      <dgm:spPr/>
      <dgm:t>
        <a:bodyPr/>
        <a:lstStyle/>
        <a:p>
          <a:endParaRPr lang="en-US"/>
        </a:p>
      </dgm:t>
    </dgm:pt>
    <dgm:pt modelId="{D9E4640D-8121-4495-B695-E61DF7EB440F}" type="sibTrans" cxnId="{E1F7AE32-7B67-4AB1-BE8C-D1C27F3C5B1C}">
      <dgm:prSet/>
      <dgm:spPr/>
      <dgm:t>
        <a:bodyPr/>
        <a:lstStyle/>
        <a:p>
          <a:endParaRPr lang="en-US"/>
        </a:p>
      </dgm:t>
    </dgm:pt>
    <dgm:pt modelId="{D7199250-AFFA-4A5C-9602-4D5FBB87E7A8}">
      <dgm:prSet/>
      <dgm:spPr/>
      <dgm:t>
        <a:bodyPr/>
        <a:lstStyle/>
        <a:p>
          <a:r>
            <a:rPr lang="en-US" b="1"/>
            <a:t>depression</a:t>
          </a:r>
          <a:r>
            <a:rPr lang="en-US"/>
            <a:t> (“I give up. The change is happening whether I like it or not.”)</a:t>
          </a:r>
        </a:p>
      </dgm:t>
    </dgm:pt>
    <dgm:pt modelId="{A9621160-5373-4410-B02C-69722AC507F9}" type="parTrans" cxnId="{4345A136-7A77-45ED-BA9A-682930635B66}">
      <dgm:prSet/>
      <dgm:spPr/>
      <dgm:t>
        <a:bodyPr/>
        <a:lstStyle/>
        <a:p>
          <a:endParaRPr lang="en-US"/>
        </a:p>
      </dgm:t>
    </dgm:pt>
    <dgm:pt modelId="{A0BE8F3B-0DC8-477D-ACE0-AFCD36DB425F}" type="sibTrans" cxnId="{4345A136-7A77-45ED-BA9A-682930635B66}">
      <dgm:prSet/>
      <dgm:spPr/>
      <dgm:t>
        <a:bodyPr/>
        <a:lstStyle/>
        <a:p>
          <a:endParaRPr lang="en-US"/>
        </a:p>
      </dgm:t>
    </dgm:pt>
    <dgm:pt modelId="{D5BCAE29-08B5-4E04-8BF9-655FFEC41EBF}">
      <dgm:prSet/>
      <dgm:spPr/>
      <dgm:t>
        <a:bodyPr/>
        <a:lstStyle/>
        <a:p>
          <a:r>
            <a:rPr lang="en-US" b="1"/>
            <a:t>experimentation </a:t>
          </a:r>
          <a:r>
            <a:rPr lang="en-US"/>
            <a:t>(“Well … maybe we could make it work.”)</a:t>
          </a:r>
        </a:p>
      </dgm:t>
    </dgm:pt>
    <dgm:pt modelId="{5CF6C521-A435-4665-BC4D-F9442A62F810}" type="parTrans" cxnId="{B5763000-91AF-472E-A889-619E202A5DBD}">
      <dgm:prSet/>
      <dgm:spPr/>
      <dgm:t>
        <a:bodyPr/>
        <a:lstStyle/>
        <a:p>
          <a:endParaRPr lang="en-US"/>
        </a:p>
      </dgm:t>
    </dgm:pt>
    <dgm:pt modelId="{1DF88944-CA67-481A-A487-E32440F21F75}" type="sibTrans" cxnId="{B5763000-91AF-472E-A889-619E202A5DBD}">
      <dgm:prSet/>
      <dgm:spPr/>
      <dgm:t>
        <a:bodyPr/>
        <a:lstStyle/>
        <a:p>
          <a:endParaRPr lang="en-US"/>
        </a:p>
      </dgm:t>
    </dgm:pt>
    <dgm:pt modelId="{AD43F4FE-D815-4C0D-929D-17D79C631590}">
      <dgm:prSet/>
      <dgm:spPr/>
      <dgm:t>
        <a:bodyPr/>
        <a:lstStyle/>
        <a:p>
          <a:r>
            <a:rPr lang="en-US" b="1"/>
            <a:t>decision-making </a:t>
          </a:r>
          <a:r>
            <a:rPr lang="en-US"/>
            <a:t>(“Let’s move forward.”)</a:t>
          </a:r>
        </a:p>
      </dgm:t>
    </dgm:pt>
    <dgm:pt modelId="{E944DA6B-9FE0-449A-9EC3-0EE691CA6809}" type="parTrans" cxnId="{36916882-6236-4D73-8FC5-C5DBE9236D7F}">
      <dgm:prSet/>
      <dgm:spPr/>
      <dgm:t>
        <a:bodyPr/>
        <a:lstStyle/>
        <a:p>
          <a:endParaRPr lang="en-US"/>
        </a:p>
      </dgm:t>
    </dgm:pt>
    <dgm:pt modelId="{3D40C3C5-D730-477A-9824-42A363AB0584}" type="sibTrans" cxnId="{36916882-6236-4D73-8FC5-C5DBE9236D7F}">
      <dgm:prSet/>
      <dgm:spPr/>
      <dgm:t>
        <a:bodyPr/>
        <a:lstStyle/>
        <a:p>
          <a:endParaRPr lang="en-US"/>
        </a:p>
      </dgm:t>
    </dgm:pt>
    <dgm:pt modelId="{17C0B9CC-A382-436A-B15D-6C78B3CCD864}">
      <dgm:prSet/>
      <dgm:spPr/>
      <dgm:t>
        <a:bodyPr/>
        <a:lstStyle/>
        <a:p>
          <a:r>
            <a:rPr lang="en-US" b="1"/>
            <a:t>integration </a:t>
          </a:r>
          <a:r>
            <a:rPr lang="en-US"/>
            <a:t>(“We’ve made the change. Now let’s get back to business.”).</a:t>
          </a:r>
        </a:p>
      </dgm:t>
    </dgm:pt>
    <dgm:pt modelId="{219F6A9B-1A72-4841-9A77-F7D58EAE27F1}" type="parTrans" cxnId="{889C64BC-936A-4ACA-89DB-6B7A95100216}">
      <dgm:prSet/>
      <dgm:spPr/>
      <dgm:t>
        <a:bodyPr/>
        <a:lstStyle/>
        <a:p>
          <a:endParaRPr lang="en-US"/>
        </a:p>
      </dgm:t>
    </dgm:pt>
    <dgm:pt modelId="{6E40EA80-4641-4C18-BC9F-8832A282EB7D}" type="sibTrans" cxnId="{889C64BC-936A-4ACA-89DB-6B7A95100216}">
      <dgm:prSet/>
      <dgm:spPr/>
      <dgm:t>
        <a:bodyPr/>
        <a:lstStyle/>
        <a:p>
          <a:endParaRPr lang="en-US"/>
        </a:p>
      </dgm:t>
    </dgm:pt>
    <dgm:pt modelId="{EC42C03F-9BA5-446F-8D27-3264E17C655D}" type="pres">
      <dgm:prSet presAssocID="{B98BE42C-798A-44D4-914C-51623B23AB70}" presName="cycle" presStyleCnt="0">
        <dgm:presLayoutVars>
          <dgm:dir/>
          <dgm:resizeHandles val="exact"/>
        </dgm:presLayoutVars>
      </dgm:prSet>
      <dgm:spPr/>
    </dgm:pt>
    <dgm:pt modelId="{3F12BB27-CC9A-48E3-86C7-71CFC898CE22}" type="pres">
      <dgm:prSet presAssocID="{66B6D8B8-3EA6-494C-86D2-E5F2CCE8F54C}" presName="node" presStyleLbl="node1" presStyleIdx="0" presStyleCnt="7">
        <dgm:presLayoutVars>
          <dgm:bulletEnabled val="1"/>
        </dgm:presLayoutVars>
      </dgm:prSet>
      <dgm:spPr/>
    </dgm:pt>
    <dgm:pt modelId="{D96E1FDD-C019-419E-9F84-F9C3A909B84C}" type="pres">
      <dgm:prSet presAssocID="{5CCB0385-A85F-4459-96E2-CF9A4C4CA265}" presName="sibTrans" presStyleLbl="sibTrans2D1" presStyleIdx="0" presStyleCnt="7"/>
      <dgm:spPr/>
    </dgm:pt>
    <dgm:pt modelId="{C1CDEEAB-BB9D-4076-B6E8-6EB71E42A0C9}" type="pres">
      <dgm:prSet presAssocID="{5CCB0385-A85F-4459-96E2-CF9A4C4CA265}" presName="connectorText" presStyleLbl="sibTrans2D1" presStyleIdx="0" presStyleCnt="7"/>
      <dgm:spPr/>
    </dgm:pt>
    <dgm:pt modelId="{7DB08C8B-2881-4BC6-A73F-F13878D09A9C}" type="pres">
      <dgm:prSet presAssocID="{EE13A6CA-E89E-474E-97C4-BE81E9B2DD7E}" presName="node" presStyleLbl="node1" presStyleIdx="1" presStyleCnt="7">
        <dgm:presLayoutVars>
          <dgm:bulletEnabled val="1"/>
        </dgm:presLayoutVars>
      </dgm:prSet>
      <dgm:spPr/>
    </dgm:pt>
    <dgm:pt modelId="{F6D4E85D-616D-442D-B86D-FFBC5E7DBA7D}" type="pres">
      <dgm:prSet presAssocID="{03744502-4308-4CC3-B48F-33B8A90D3262}" presName="sibTrans" presStyleLbl="sibTrans2D1" presStyleIdx="1" presStyleCnt="7"/>
      <dgm:spPr/>
    </dgm:pt>
    <dgm:pt modelId="{87848273-EE03-4A6A-9667-9CD6834494D8}" type="pres">
      <dgm:prSet presAssocID="{03744502-4308-4CC3-B48F-33B8A90D3262}" presName="connectorText" presStyleLbl="sibTrans2D1" presStyleIdx="1" presStyleCnt="7"/>
      <dgm:spPr/>
    </dgm:pt>
    <dgm:pt modelId="{C1B6DD3D-9945-4BB0-86B7-4A22447E3F1E}" type="pres">
      <dgm:prSet presAssocID="{136A8D03-092C-4AAC-A651-A13EEA8D80CD}" presName="node" presStyleLbl="node1" presStyleIdx="2" presStyleCnt="7">
        <dgm:presLayoutVars>
          <dgm:bulletEnabled val="1"/>
        </dgm:presLayoutVars>
      </dgm:prSet>
      <dgm:spPr/>
    </dgm:pt>
    <dgm:pt modelId="{5BCABDB0-EBB5-4BFA-813B-B29F712B5AB3}" type="pres">
      <dgm:prSet presAssocID="{D9E4640D-8121-4495-B695-E61DF7EB440F}" presName="sibTrans" presStyleLbl="sibTrans2D1" presStyleIdx="2" presStyleCnt="7"/>
      <dgm:spPr/>
    </dgm:pt>
    <dgm:pt modelId="{5B2FC545-A6A3-4647-9395-6AD06AD29D9C}" type="pres">
      <dgm:prSet presAssocID="{D9E4640D-8121-4495-B695-E61DF7EB440F}" presName="connectorText" presStyleLbl="sibTrans2D1" presStyleIdx="2" presStyleCnt="7"/>
      <dgm:spPr/>
    </dgm:pt>
    <dgm:pt modelId="{A7421883-3654-4E7A-BA71-00302EF5AAAD}" type="pres">
      <dgm:prSet presAssocID="{D7199250-AFFA-4A5C-9602-4D5FBB87E7A8}" presName="node" presStyleLbl="node1" presStyleIdx="3" presStyleCnt="7">
        <dgm:presLayoutVars>
          <dgm:bulletEnabled val="1"/>
        </dgm:presLayoutVars>
      </dgm:prSet>
      <dgm:spPr/>
    </dgm:pt>
    <dgm:pt modelId="{F49007F2-C36C-4BFC-8A5F-7819C299797C}" type="pres">
      <dgm:prSet presAssocID="{A0BE8F3B-0DC8-477D-ACE0-AFCD36DB425F}" presName="sibTrans" presStyleLbl="sibTrans2D1" presStyleIdx="3" presStyleCnt="7"/>
      <dgm:spPr/>
    </dgm:pt>
    <dgm:pt modelId="{7E72774C-97F8-4D7D-A503-354CB07E3145}" type="pres">
      <dgm:prSet presAssocID="{A0BE8F3B-0DC8-477D-ACE0-AFCD36DB425F}" presName="connectorText" presStyleLbl="sibTrans2D1" presStyleIdx="3" presStyleCnt="7"/>
      <dgm:spPr/>
    </dgm:pt>
    <dgm:pt modelId="{73B1DB73-6C1E-400F-A78E-872420890625}" type="pres">
      <dgm:prSet presAssocID="{D5BCAE29-08B5-4E04-8BF9-655FFEC41EBF}" presName="node" presStyleLbl="node1" presStyleIdx="4" presStyleCnt="7">
        <dgm:presLayoutVars>
          <dgm:bulletEnabled val="1"/>
        </dgm:presLayoutVars>
      </dgm:prSet>
      <dgm:spPr/>
    </dgm:pt>
    <dgm:pt modelId="{0D3FC3A7-0898-4CBB-A65F-BB5105C5B95B}" type="pres">
      <dgm:prSet presAssocID="{1DF88944-CA67-481A-A487-E32440F21F75}" presName="sibTrans" presStyleLbl="sibTrans2D1" presStyleIdx="4" presStyleCnt="7"/>
      <dgm:spPr/>
    </dgm:pt>
    <dgm:pt modelId="{AB418B25-1CD7-42E9-9797-0BDE6E01CAD0}" type="pres">
      <dgm:prSet presAssocID="{1DF88944-CA67-481A-A487-E32440F21F75}" presName="connectorText" presStyleLbl="sibTrans2D1" presStyleIdx="4" presStyleCnt="7"/>
      <dgm:spPr/>
    </dgm:pt>
    <dgm:pt modelId="{335C8D29-351E-4E33-9F47-09D10DE87453}" type="pres">
      <dgm:prSet presAssocID="{AD43F4FE-D815-4C0D-929D-17D79C631590}" presName="node" presStyleLbl="node1" presStyleIdx="5" presStyleCnt="7">
        <dgm:presLayoutVars>
          <dgm:bulletEnabled val="1"/>
        </dgm:presLayoutVars>
      </dgm:prSet>
      <dgm:spPr/>
    </dgm:pt>
    <dgm:pt modelId="{063D0162-9E39-47CF-97C7-BAFB25953570}" type="pres">
      <dgm:prSet presAssocID="{3D40C3C5-D730-477A-9824-42A363AB0584}" presName="sibTrans" presStyleLbl="sibTrans2D1" presStyleIdx="5" presStyleCnt="7"/>
      <dgm:spPr/>
    </dgm:pt>
    <dgm:pt modelId="{2A06C5BB-C8B6-42DC-9F56-387256668DAF}" type="pres">
      <dgm:prSet presAssocID="{3D40C3C5-D730-477A-9824-42A363AB0584}" presName="connectorText" presStyleLbl="sibTrans2D1" presStyleIdx="5" presStyleCnt="7"/>
      <dgm:spPr/>
    </dgm:pt>
    <dgm:pt modelId="{B196DEF7-56CC-43CC-B82F-F1A939488C58}" type="pres">
      <dgm:prSet presAssocID="{17C0B9CC-A382-436A-B15D-6C78B3CCD864}" presName="node" presStyleLbl="node1" presStyleIdx="6" presStyleCnt="7">
        <dgm:presLayoutVars>
          <dgm:bulletEnabled val="1"/>
        </dgm:presLayoutVars>
      </dgm:prSet>
      <dgm:spPr/>
    </dgm:pt>
    <dgm:pt modelId="{4AB4AA84-5260-4B7B-839E-B5B17756F75C}" type="pres">
      <dgm:prSet presAssocID="{6E40EA80-4641-4C18-BC9F-8832A282EB7D}" presName="sibTrans" presStyleLbl="sibTrans2D1" presStyleIdx="6" presStyleCnt="7"/>
      <dgm:spPr/>
    </dgm:pt>
    <dgm:pt modelId="{AAD40AA7-3953-48B6-89A8-4A228CCD00FD}" type="pres">
      <dgm:prSet presAssocID="{6E40EA80-4641-4C18-BC9F-8832A282EB7D}" presName="connectorText" presStyleLbl="sibTrans2D1" presStyleIdx="6" presStyleCnt="7"/>
      <dgm:spPr/>
    </dgm:pt>
  </dgm:ptLst>
  <dgm:cxnLst>
    <dgm:cxn modelId="{B5763000-91AF-472E-A889-619E202A5DBD}" srcId="{B98BE42C-798A-44D4-914C-51623B23AB70}" destId="{D5BCAE29-08B5-4E04-8BF9-655FFEC41EBF}" srcOrd="4" destOrd="0" parTransId="{5CF6C521-A435-4665-BC4D-F9442A62F810}" sibTransId="{1DF88944-CA67-481A-A487-E32440F21F75}"/>
    <dgm:cxn modelId="{B28CEE16-B199-415D-827B-CF41F93FD623}" type="presOf" srcId="{5CCB0385-A85F-4459-96E2-CF9A4C4CA265}" destId="{D96E1FDD-C019-419E-9F84-F9C3A909B84C}" srcOrd="0" destOrd="0" presId="urn:microsoft.com/office/officeart/2005/8/layout/cycle2"/>
    <dgm:cxn modelId="{54D80319-D8D1-4A09-A28A-27095FF1FCAB}" type="presOf" srcId="{5CCB0385-A85F-4459-96E2-CF9A4C4CA265}" destId="{C1CDEEAB-BB9D-4076-B6E8-6EB71E42A0C9}" srcOrd="1" destOrd="0" presId="urn:microsoft.com/office/officeart/2005/8/layout/cycle2"/>
    <dgm:cxn modelId="{1EFBF91B-9E21-4674-B109-71006EFB0416}" type="presOf" srcId="{A0BE8F3B-0DC8-477D-ACE0-AFCD36DB425F}" destId="{7E72774C-97F8-4D7D-A503-354CB07E3145}" srcOrd="1" destOrd="0" presId="urn:microsoft.com/office/officeart/2005/8/layout/cycle2"/>
    <dgm:cxn modelId="{E1F7AE32-7B67-4AB1-BE8C-D1C27F3C5B1C}" srcId="{B98BE42C-798A-44D4-914C-51623B23AB70}" destId="{136A8D03-092C-4AAC-A651-A13EEA8D80CD}" srcOrd="2" destOrd="0" parTransId="{FCB6CBCB-56BF-429B-B0B5-FC5AB85FF410}" sibTransId="{D9E4640D-8121-4495-B695-E61DF7EB440F}"/>
    <dgm:cxn modelId="{4345A136-7A77-45ED-BA9A-682930635B66}" srcId="{B98BE42C-798A-44D4-914C-51623B23AB70}" destId="{D7199250-AFFA-4A5C-9602-4D5FBB87E7A8}" srcOrd="3" destOrd="0" parTransId="{A9621160-5373-4410-B02C-69722AC507F9}" sibTransId="{A0BE8F3B-0DC8-477D-ACE0-AFCD36DB425F}"/>
    <dgm:cxn modelId="{FF192367-7C45-48FF-A036-BEAECF0E8FAE}" type="presOf" srcId="{17C0B9CC-A382-436A-B15D-6C78B3CCD864}" destId="{B196DEF7-56CC-43CC-B82F-F1A939488C58}" srcOrd="0" destOrd="0" presId="urn:microsoft.com/office/officeart/2005/8/layout/cycle2"/>
    <dgm:cxn modelId="{C3CEF74A-178F-4855-B4A0-132741A194F0}" type="presOf" srcId="{66B6D8B8-3EA6-494C-86D2-E5F2CCE8F54C}" destId="{3F12BB27-CC9A-48E3-86C7-71CFC898CE22}" srcOrd="0" destOrd="0" presId="urn:microsoft.com/office/officeart/2005/8/layout/cycle2"/>
    <dgm:cxn modelId="{22DEB552-1E19-45AC-86AC-B229DC912882}" type="presOf" srcId="{1DF88944-CA67-481A-A487-E32440F21F75}" destId="{AB418B25-1CD7-42E9-9797-0BDE6E01CAD0}" srcOrd="1" destOrd="0" presId="urn:microsoft.com/office/officeart/2005/8/layout/cycle2"/>
    <dgm:cxn modelId="{667CB255-CA69-450B-871C-C7D5D9BFDAB1}" type="presOf" srcId="{EE13A6CA-E89E-474E-97C4-BE81E9B2DD7E}" destId="{7DB08C8B-2881-4BC6-A73F-F13878D09A9C}" srcOrd="0" destOrd="0" presId="urn:microsoft.com/office/officeart/2005/8/layout/cycle2"/>
    <dgm:cxn modelId="{8D13F058-857A-4FC2-BC5F-80E5731C154B}" type="presOf" srcId="{136A8D03-092C-4AAC-A651-A13EEA8D80CD}" destId="{C1B6DD3D-9945-4BB0-86B7-4A22447E3F1E}" srcOrd="0" destOrd="0" presId="urn:microsoft.com/office/officeart/2005/8/layout/cycle2"/>
    <dgm:cxn modelId="{659FD879-7E58-4149-B882-6D3C736A9185}" type="presOf" srcId="{D7199250-AFFA-4A5C-9602-4D5FBB87E7A8}" destId="{A7421883-3654-4E7A-BA71-00302EF5AAAD}" srcOrd="0" destOrd="0" presId="urn:microsoft.com/office/officeart/2005/8/layout/cycle2"/>
    <dgm:cxn modelId="{29BF747C-83AD-405E-B244-B6E010603D2F}" type="presOf" srcId="{D9E4640D-8121-4495-B695-E61DF7EB440F}" destId="{5BCABDB0-EBB5-4BFA-813B-B29F712B5AB3}" srcOrd="0" destOrd="0" presId="urn:microsoft.com/office/officeart/2005/8/layout/cycle2"/>
    <dgm:cxn modelId="{65EF0E7E-9B17-4FBE-82B2-D5411C1E0CFC}" type="presOf" srcId="{AD43F4FE-D815-4C0D-929D-17D79C631590}" destId="{335C8D29-351E-4E33-9F47-09D10DE87453}" srcOrd="0" destOrd="0" presId="urn:microsoft.com/office/officeart/2005/8/layout/cycle2"/>
    <dgm:cxn modelId="{99657F80-867C-4F72-A764-75C6A8915EDA}" type="presOf" srcId="{03744502-4308-4CC3-B48F-33B8A90D3262}" destId="{87848273-EE03-4A6A-9667-9CD6834494D8}" srcOrd="1" destOrd="0" presId="urn:microsoft.com/office/officeart/2005/8/layout/cycle2"/>
    <dgm:cxn modelId="{36916882-6236-4D73-8FC5-C5DBE9236D7F}" srcId="{B98BE42C-798A-44D4-914C-51623B23AB70}" destId="{AD43F4FE-D815-4C0D-929D-17D79C631590}" srcOrd="5" destOrd="0" parTransId="{E944DA6B-9FE0-449A-9EC3-0EE691CA6809}" sibTransId="{3D40C3C5-D730-477A-9824-42A363AB0584}"/>
    <dgm:cxn modelId="{37931789-C393-431F-8B46-A8F5ABEFB7D5}" srcId="{B98BE42C-798A-44D4-914C-51623B23AB70}" destId="{EE13A6CA-E89E-474E-97C4-BE81E9B2DD7E}" srcOrd="1" destOrd="0" parTransId="{34C232A1-930C-499C-A589-1AE6A303BEAD}" sibTransId="{03744502-4308-4CC3-B48F-33B8A90D3262}"/>
    <dgm:cxn modelId="{131BC289-DE95-4AF8-A07E-7D78A3DFDD53}" type="presOf" srcId="{03744502-4308-4CC3-B48F-33B8A90D3262}" destId="{F6D4E85D-616D-442D-B86D-FFBC5E7DBA7D}" srcOrd="0" destOrd="0" presId="urn:microsoft.com/office/officeart/2005/8/layout/cycle2"/>
    <dgm:cxn modelId="{D20EA28A-98FD-4931-B50D-16F3ECB2D115}" type="presOf" srcId="{3D40C3C5-D730-477A-9824-42A363AB0584}" destId="{063D0162-9E39-47CF-97C7-BAFB25953570}" srcOrd="0" destOrd="0" presId="urn:microsoft.com/office/officeart/2005/8/layout/cycle2"/>
    <dgm:cxn modelId="{977D3A8B-A2C8-46E2-83C3-2A71F8DC5536}" type="presOf" srcId="{D9E4640D-8121-4495-B695-E61DF7EB440F}" destId="{5B2FC545-A6A3-4647-9395-6AD06AD29D9C}" srcOrd="1" destOrd="0" presId="urn:microsoft.com/office/officeart/2005/8/layout/cycle2"/>
    <dgm:cxn modelId="{8D04BBAC-9C32-4702-9F89-4A239ACACE61}" type="presOf" srcId="{A0BE8F3B-0DC8-477D-ACE0-AFCD36DB425F}" destId="{F49007F2-C36C-4BFC-8A5F-7819C299797C}" srcOrd="0" destOrd="0" presId="urn:microsoft.com/office/officeart/2005/8/layout/cycle2"/>
    <dgm:cxn modelId="{05C126B1-9741-4FFB-BD87-CD0D6F8899A5}" type="presOf" srcId="{6E40EA80-4641-4C18-BC9F-8832A282EB7D}" destId="{AAD40AA7-3953-48B6-89A8-4A228CCD00FD}" srcOrd="1" destOrd="0" presId="urn:microsoft.com/office/officeart/2005/8/layout/cycle2"/>
    <dgm:cxn modelId="{889C64BC-936A-4ACA-89DB-6B7A95100216}" srcId="{B98BE42C-798A-44D4-914C-51623B23AB70}" destId="{17C0B9CC-A382-436A-B15D-6C78B3CCD864}" srcOrd="6" destOrd="0" parTransId="{219F6A9B-1A72-4841-9A77-F7D58EAE27F1}" sibTransId="{6E40EA80-4641-4C18-BC9F-8832A282EB7D}"/>
    <dgm:cxn modelId="{38583EC5-60C9-4076-87ED-2D9D085B82E3}" type="presOf" srcId="{B98BE42C-798A-44D4-914C-51623B23AB70}" destId="{EC42C03F-9BA5-446F-8D27-3264E17C655D}" srcOrd="0" destOrd="0" presId="urn:microsoft.com/office/officeart/2005/8/layout/cycle2"/>
    <dgm:cxn modelId="{C3B474CF-BFB3-4706-AA2C-FBF81B8623C9}" type="presOf" srcId="{D5BCAE29-08B5-4E04-8BF9-655FFEC41EBF}" destId="{73B1DB73-6C1E-400F-A78E-872420890625}" srcOrd="0" destOrd="0" presId="urn:microsoft.com/office/officeart/2005/8/layout/cycle2"/>
    <dgm:cxn modelId="{270851D6-B601-4156-A465-A3BD5E99ACEE}" type="presOf" srcId="{1DF88944-CA67-481A-A487-E32440F21F75}" destId="{0D3FC3A7-0898-4CBB-A65F-BB5105C5B95B}" srcOrd="0" destOrd="0" presId="urn:microsoft.com/office/officeart/2005/8/layout/cycle2"/>
    <dgm:cxn modelId="{AA8AC9EC-A7B6-47D6-965F-78E3DAF3438B}" type="presOf" srcId="{6E40EA80-4641-4C18-BC9F-8832A282EB7D}" destId="{4AB4AA84-5260-4B7B-839E-B5B17756F75C}" srcOrd="0" destOrd="0" presId="urn:microsoft.com/office/officeart/2005/8/layout/cycle2"/>
    <dgm:cxn modelId="{35076AFB-5F59-4305-A30E-CFF5E98F45D3}" srcId="{B98BE42C-798A-44D4-914C-51623B23AB70}" destId="{66B6D8B8-3EA6-494C-86D2-E5F2CCE8F54C}" srcOrd="0" destOrd="0" parTransId="{0F81A4DC-9851-4F23-8A91-0E8D92D9029E}" sibTransId="{5CCB0385-A85F-4459-96E2-CF9A4C4CA265}"/>
    <dgm:cxn modelId="{FCDFACFF-1151-4972-A354-C3C346BC63FC}" type="presOf" srcId="{3D40C3C5-D730-477A-9824-42A363AB0584}" destId="{2A06C5BB-C8B6-42DC-9F56-387256668DAF}" srcOrd="1" destOrd="0" presId="urn:microsoft.com/office/officeart/2005/8/layout/cycle2"/>
    <dgm:cxn modelId="{D9053E35-80CB-4B0D-A97F-FE296F3E3152}" type="presParOf" srcId="{EC42C03F-9BA5-446F-8D27-3264E17C655D}" destId="{3F12BB27-CC9A-48E3-86C7-71CFC898CE22}" srcOrd="0" destOrd="0" presId="urn:microsoft.com/office/officeart/2005/8/layout/cycle2"/>
    <dgm:cxn modelId="{B5F98304-B51F-4A87-9AB0-BB886570E385}" type="presParOf" srcId="{EC42C03F-9BA5-446F-8D27-3264E17C655D}" destId="{D96E1FDD-C019-419E-9F84-F9C3A909B84C}" srcOrd="1" destOrd="0" presId="urn:microsoft.com/office/officeart/2005/8/layout/cycle2"/>
    <dgm:cxn modelId="{34B03DEF-F22B-4B6D-B424-D093F0ADD2E7}" type="presParOf" srcId="{D96E1FDD-C019-419E-9F84-F9C3A909B84C}" destId="{C1CDEEAB-BB9D-4076-B6E8-6EB71E42A0C9}" srcOrd="0" destOrd="0" presId="urn:microsoft.com/office/officeart/2005/8/layout/cycle2"/>
    <dgm:cxn modelId="{2CFDB64C-3980-484F-99B3-30F7EC5AA672}" type="presParOf" srcId="{EC42C03F-9BA5-446F-8D27-3264E17C655D}" destId="{7DB08C8B-2881-4BC6-A73F-F13878D09A9C}" srcOrd="2" destOrd="0" presId="urn:microsoft.com/office/officeart/2005/8/layout/cycle2"/>
    <dgm:cxn modelId="{87DC0819-F510-4590-8D24-0623F0511EF6}" type="presParOf" srcId="{EC42C03F-9BA5-446F-8D27-3264E17C655D}" destId="{F6D4E85D-616D-442D-B86D-FFBC5E7DBA7D}" srcOrd="3" destOrd="0" presId="urn:microsoft.com/office/officeart/2005/8/layout/cycle2"/>
    <dgm:cxn modelId="{5A04CDB8-139C-4B17-AC1F-FE2AC052E89B}" type="presParOf" srcId="{F6D4E85D-616D-442D-B86D-FFBC5E7DBA7D}" destId="{87848273-EE03-4A6A-9667-9CD6834494D8}" srcOrd="0" destOrd="0" presId="urn:microsoft.com/office/officeart/2005/8/layout/cycle2"/>
    <dgm:cxn modelId="{69E64391-017A-4E0B-9527-7EE4E9AF163C}" type="presParOf" srcId="{EC42C03F-9BA5-446F-8D27-3264E17C655D}" destId="{C1B6DD3D-9945-4BB0-86B7-4A22447E3F1E}" srcOrd="4" destOrd="0" presId="urn:microsoft.com/office/officeart/2005/8/layout/cycle2"/>
    <dgm:cxn modelId="{80E5326D-926B-4B32-84DF-4BFA9589DA79}" type="presParOf" srcId="{EC42C03F-9BA5-446F-8D27-3264E17C655D}" destId="{5BCABDB0-EBB5-4BFA-813B-B29F712B5AB3}" srcOrd="5" destOrd="0" presId="urn:microsoft.com/office/officeart/2005/8/layout/cycle2"/>
    <dgm:cxn modelId="{664225ED-CAF3-488C-8C56-85FFBA09BBD4}" type="presParOf" srcId="{5BCABDB0-EBB5-4BFA-813B-B29F712B5AB3}" destId="{5B2FC545-A6A3-4647-9395-6AD06AD29D9C}" srcOrd="0" destOrd="0" presId="urn:microsoft.com/office/officeart/2005/8/layout/cycle2"/>
    <dgm:cxn modelId="{2974C234-BD4F-4BDD-9409-D08B078F7E1A}" type="presParOf" srcId="{EC42C03F-9BA5-446F-8D27-3264E17C655D}" destId="{A7421883-3654-4E7A-BA71-00302EF5AAAD}" srcOrd="6" destOrd="0" presId="urn:microsoft.com/office/officeart/2005/8/layout/cycle2"/>
    <dgm:cxn modelId="{96029C6F-32A2-4191-B3FE-918373439A78}" type="presParOf" srcId="{EC42C03F-9BA5-446F-8D27-3264E17C655D}" destId="{F49007F2-C36C-4BFC-8A5F-7819C299797C}" srcOrd="7" destOrd="0" presId="urn:microsoft.com/office/officeart/2005/8/layout/cycle2"/>
    <dgm:cxn modelId="{6DFED898-29C8-41DB-9107-38D6E246BFB5}" type="presParOf" srcId="{F49007F2-C36C-4BFC-8A5F-7819C299797C}" destId="{7E72774C-97F8-4D7D-A503-354CB07E3145}" srcOrd="0" destOrd="0" presId="urn:microsoft.com/office/officeart/2005/8/layout/cycle2"/>
    <dgm:cxn modelId="{DDF4373B-F7EF-4C1C-BEFE-C4273E4B0DAC}" type="presParOf" srcId="{EC42C03F-9BA5-446F-8D27-3264E17C655D}" destId="{73B1DB73-6C1E-400F-A78E-872420890625}" srcOrd="8" destOrd="0" presId="urn:microsoft.com/office/officeart/2005/8/layout/cycle2"/>
    <dgm:cxn modelId="{14AF3B40-3690-4DBA-825F-22F0745B40C0}" type="presParOf" srcId="{EC42C03F-9BA5-446F-8D27-3264E17C655D}" destId="{0D3FC3A7-0898-4CBB-A65F-BB5105C5B95B}" srcOrd="9" destOrd="0" presId="urn:microsoft.com/office/officeart/2005/8/layout/cycle2"/>
    <dgm:cxn modelId="{AD3AAF1D-92CC-40B9-A5C4-42F0AB79360A}" type="presParOf" srcId="{0D3FC3A7-0898-4CBB-A65F-BB5105C5B95B}" destId="{AB418B25-1CD7-42E9-9797-0BDE6E01CAD0}" srcOrd="0" destOrd="0" presId="urn:microsoft.com/office/officeart/2005/8/layout/cycle2"/>
    <dgm:cxn modelId="{D77E4830-5CD8-43CA-B478-71DBFA4E8B4E}" type="presParOf" srcId="{EC42C03F-9BA5-446F-8D27-3264E17C655D}" destId="{335C8D29-351E-4E33-9F47-09D10DE87453}" srcOrd="10" destOrd="0" presId="urn:microsoft.com/office/officeart/2005/8/layout/cycle2"/>
    <dgm:cxn modelId="{6FF1FBDA-BFF6-430F-86DA-F8628EFED67B}" type="presParOf" srcId="{EC42C03F-9BA5-446F-8D27-3264E17C655D}" destId="{063D0162-9E39-47CF-97C7-BAFB25953570}" srcOrd="11" destOrd="0" presId="urn:microsoft.com/office/officeart/2005/8/layout/cycle2"/>
    <dgm:cxn modelId="{98AC3FE0-BFAA-4C80-AFA5-5E28A471418A}" type="presParOf" srcId="{063D0162-9E39-47CF-97C7-BAFB25953570}" destId="{2A06C5BB-C8B6-42DC-9F56-387256668DAF}" srcOrd="0" destOrd="0" presId="urn:microsoft.com/office/officeart/2005/8/layout/cycle2"/>
    <dgm:cxn modelId="{8EA31E8E-3079-4A94-A365-0BF0E3803C9B}" type="presParOf" srcId="{EC42C03F-9BA5-446F-8D27-3264E17C655D}" destId="{B196DEF7-56CC-43CC-B82F-F1A939488C58}" srcOrd="12" destOrd="0" presId="urn:microsoft.com/office/officeart/2005/8/layout/cycle2"/>
    <dgm:cxn modelId="{3538D85C-725E-419F-9F71-26385563DDBC}" type="presParOf" srcId="{EC42C03F-9BA5-446F-8D27-3264E17C655D}" destId="{4AB4AA84-5260-4B7B-839E-B5B17756F75C}" srcOrd="13" destOrd="0" presId="urn:microsoft.com/office/officeart/2005/8/layout/cycle2"/>
    <dgm:cxn modelId="{66883C17-89F1-4EBF-ABE6-4E416D20FEF1}" type="presParOf" srcId="{4AB4AA84-5260-4B7B-839E-B5B17756F75C}" destId="{AAD40AA7-3953-48B6-89A8-4A228CCD00FD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FCEA1-CDE5-461C-8C67-2F92C3A8E3CB}">
      <dsp:nvSpPr>
        <dsp:cNvPr id="0" name=""/>
        <dsp:cNvSpPr/>
      </dsp:nvSpPr>
      <dsp:spPr>
        <a:xfrm>
          <a:off x="5938538" y="337716"/>
          <a:ext cx="1357110" cy="1357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8AE5E-BC51-4BDC-9BB4-0DD2F49755BD}">
      <dsp:nvSpPr>
        <dsp:cNvPr id="0" name=""/>
        <dsp:cNvSpPr/>
      </dsp:nvSpPr>
      <dsp:spPr>
        <a:xfrm>
          <a:off x="4526539" y="1694181"/>
          <a:ext cx="3877459" cy="581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/>
            <a:t>             Understanding </a:t>
          </a:r>
          <a:r>
            <a:rPr lang="en-US" sz="1800" b="1" kern="1200">
              <a:latin typeface="Segoe UI"/>
              <a:ea typeface="+mn-ea"/>
              <a:cs typeface="+mn-cs"/>
            </a:rPr>
            <a:t>resistance</a:t>
          </a:r>
        </a:p>
      </dsp:txBody>
      <dsp:txXfrm>
        <a:off x="4526539" y="1694181"/>
        <a:ext cx="3877459" cy="581618"/>
      </dsp:txXfrm>
    </dsp:sp>
    <dsp:sp modelId="{B899E3E9-44DE-4B9B-97BB-10871EAE543B}">
      <dsp:nvSpPr>
        <dsp:cNvPr id="0" name=""/>
        <dsp:cNvSpPr/>
      </dsp:nvSpPr>
      <dsp:spPr>
        <a:xfrm>
          <a:off x="8601" y="3487452"/>
          <a:ext cx="3877459" cy="21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E6E20-679E-4E83-9911-DF99E1725397}">
      <dsp:nvSpPr>
        <dsp:cNvPr id="0" name=""/>
        <dsp:cNvSpPr/>
      </dsp:nvSpPr>
      <dsp:spPr>
        <a:xfrm>
          <a:off x="1667745" y="2014031"/>
          <a:ext cx="1357110" cy="1357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54108-2DEF-46C4-A2EA-D9C2D123687F}">
      <dsp:nvSpPr>
        <dsp:cNvPr id="0" name=""/>
        <dsp:cNvSpPr/>
      </dsp:nvSpPr>
      <dsp:spPr>
        <a:xfrm>
          <a:off x="591150" y="3609754"/>
          <a:ext cx="3877459" cy="581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15% percent are early adopters</a:t>
          </a:r>
        </a:p>
      </dsp:txBody>
      <dsp:txXfrm>
        <a:off x="591150" y="3609754"/>
        <a:ext cx="3877459" cy="581618"/>
      </dsp:txXfrm>
    </dsp:sp>
    <dsp:sp modelId="{1E9418C5-D812-4D30-836B-C229186C3689}">
      <dsp:nvSpPr>
        <dsp:cNvPr id="0" name=""/>
        <dsp:cNvSpPr/>
      </dsp:nvSpPr>
      <dsp:spPr>
        <a:xfrm>
          <a:off x="579440" y="4075346"/>
          <a:ext cx="4026043" cy="226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Flexible and roll with the changes. </a:t>
          </a:r>
        </a:p>
      </dsp:txBody>
      <dsp:txXfrm>
        <a:off x="579440" y="4075346"/>
        <a:ext cx="4026043" cy="226782"/>
      </dsp:txXfrm>
    </dsp:sp>
    <dsp:sp modelId="{22D60CA9-194F-466D-B73F-4A931F0F3E00}">
      <dsp:nvSpPr>
        <dsp:cNvPr id="0" name=""/>
        <dsp:cNvSpPr/>
      </dsp:nvSpPr>
      <dsp:spPr>
        <a:xfrm>
          <a:off x="9875953" y="1948822"/>
          <a:ext cx="1357110" cy="1357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B2CEC-57E6-4D20-B70B-DFA0B5572C84}">
      <dsp:nvSpPr>
        <dsp:cNvPr id="0" name=""/>
        <dsp:cNvSpPr/>
      </dsp:nvSpPr>
      <dsp:spPr>
        <a:xfrm>
          <a:off x="9099421" y="3428947"/>
          <a:ext cx="3877459" cy="581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15% are change resistant. </a:t>
          </a:r>
        </a:p>
      </dsp:txBody>
      <dsp:txXfrm>
        <a:off x="9099421" y="3428947"/>
        <a:ext cx="3877459" cy="581618"/>
      </dsp:txXfrm>
    </dsp:sp>
    <dsp:sp modelId="{1928A164-C7AA-4A21-9E38-0A1B98F466D6}">
      <dsp:nvSpPr>
        <dsp:cNvPr id="0" name=""/>
        <dsp:cNvSpPr/>
      </dsp:nvSpPr>
      <dsp:spPr>
        <a:xfrm>
          <a:off x="9293838" y="3815640"/>
          <a:ext cx="2791944" cy="972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Won’t change or will make the change only when forced.</a:t>
          </a:r>
        </a:p>
      </dsp:txBody>
      <dsp:txXfrm>
        <a:off x="9293838" y="3815640"/>
        <a:ext cx="2791944" cy="972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BB27-CC9A-48E3-86C7-71CFC898CE22}">
      <dsp:nvSpPr>
        <dsp:cNvPr id="0" name=""/>
        <dsp:cNvSpPr/>
      </dsp:nvSpPr>
      <dsp:spPr>
        <a:xfrm>
          <a:off x="6184355" y="1601"/>
          <a:ext cx="1526582" cy="15265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shock </a:t>
          </a:r>
          <a:r>
            <a:rPr lang="en-US" sz="1100" kern="1200"/>
            <a:t>(“I can’t believe it!”)</a:t>
          </a:r>
        </a:p>
      </dsp:txBody>
      <dsp:txXfrm>
        <a:off x="6407918" y="225164"/>
        <a:ext cx="1079456" cy="1079456"/>
      </dsp:txXfrm>
    </dsp:sp>
    <dsp:sp modelId="{D96E1FDD-C019-419E-9F84-F9C3A909B84C}">
      <dsp:nvSpPr>
        <dsp:cNvPr id="0" name=""/>
        <dsp:cNvSpPr/>
      </dsp:nvSpPr>
      <dsp:spPr>
        <a:xfrm rot="1542857">
          <a:off x="7767170" y="999767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773205" y="1076370"/>
        <a:ext cx="284386" cy="309133"/>
      </dsp:txXfrm>
    </dsp:sp>
    <dsp:sp modelId="{7DB08C8B-2881-4BC6-A73F-F13878D09A9C}">
      <dsp:nvSpPr>
        <dsp:cNvPr id="0" name=""/>
        <dsp:cNvSpPr/>
      </dsp:nvSpPr>
      <dsp:spPr>
        <a:xfrm>
          <a:off x="8250388" y="996550"/>
          <a:ext cx="1526582" cy="1526582"/>
        </a:xfrm>
        <a:prstGeom prst="ellipse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denial </a:t>
          </a:r>
          <a:r>
            <a:rPr lang="en-US" sz="1100" kern="1200"/>
            <a:t>(“It will never work here!”)</a:t>
          </a:r>
        </a:p>
      </dsp:txBody>
      <dsp:txXfrm>
        <a:off x="8473951" y="1220113"/>
        <a:ext cx="1079456" cy="1079456"/>
      </dsp:txXfrm>
    </dsp:sp>
    <dsp:sp modelId="{F6D4E85D-616D-442D-B86D-FFBC5E7DBA7D}">
      <dsp:nvSpPr>
        <dsp:cNvPr id="0" name=""/>
        <dsp:cNvSpPr/>
      </dsp:nvSpPr>
      <dsp:spPr>
        <a:xfrm rot="4628571">
          <a:off x="9063121" y="2608835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0501" y="2652467"/>
        <a:ext cx="284386" cy="309133"/>
      </dsp:txXfrm>
    </dsp:sp>
    <dsp:sp modelId="{C1B6DD3D-9945-4BB0-86B7-4A22447E3F1E}">
      <dsp:nvSpPr>
        <dsp:cNvPr id="0" name=""/>
        <dsp:cNvSpPr/>
      </dsp:nvSpPr>
      <dsp:spPr>
        <a:xfrm>
          <a:off x="8760656" y="3232180"/>
          <a:ext cx="1526582" cy="1526582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frustration </a:t>
          </a:r>
          <a:r>
            <a:rPr lang="en-US" sz="1100" kern="1200"/>
            <a:t>(It’s management’s fault!”)</a:t>
          </a:r>
        </a:p>
      </dsp:txBody>
      <dsp:txXfrm>
        <a:off x="8984219" y="3455743"/>
        <a:ext cx="1079456" cy="1079456"/>
      </dsp:txXfrm>
    </dsp:sp>
    <dsp:sp modelId="{5BCABDB0-EBB5-4BFA-813B-B29F712B5AB3}">
      <dsp:nvSpPr>
        <dsp:cNvPr id="0" name=""/>
        <dsp:cNvSpPr/>
      </dsp:nvSpPr>
      <dsp:spPr>
        <a:xfrm rot="7714286">
          <a:off x="8613113" y="4625288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8712048" y="4680687"/>
        <a:ext cx="284386" cy="309133"/>
      </dsp:txXfrm>
    </dsp:sp>
    <dsp:sp modelId="{A7421883-3654-4E7A-BA71-00302EF5AAAD}">
      <dsp:nvSpPr>
        <dsp:cNvPr id="0" name=""/>
        <dsp:cNvSpPr/>
      </dsp:nvSpPr>
      <dsp:spPr>
        <a:xfrm>
          <a:off x="7330917" y="5025015"/>
          <a:ext cx="1526582" cy="1526582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depression</a:t>
          </a:r>
          <a:r>
            <a:rPr lang="en-US" sz="1100" kern="1200"/>
            <a:t> (“I give up. The change is happening whether I like it or not.”)</a:t>
          </a:r>
        </a:p>
      </dsp:txBody>
      <dsp:txXfrm>
        <a:off x="7554480" y="5248578"/>
        <a:ext cx="1079456" cy="1079456"/>
      </dsp:txXfrm>
    </dsp:sp>
    <dsp:sp modelId="{F49007F2-C36C-4BFC-8A5F-7819C299797C}">
      <dsp:nvSpPr>
        <dsp:cNvPr id="0" name=""/>
        <dsp:cNvSpPr/>
      </dsp:nvSpPr>
      <dsp:spPr>
        <a:xfrm rot="10800000">
          <a:off x="6756011" y="5530696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6877891" y="5633740"/>
        <a:ext cx="284386" cy="309133"/>
      </dsp:txXfrm>
    </dsp:sp>
    <dsp:sp modelId="{73B1DB73-6C1E-400F-A78E-872420890625}">
      <dsp:nvSpPr>
        <dsp:cNvPr id="0" name=""/>
        <dsp:cNvSpPr/>
      </dsp:nvSpPr>
      <dsp:spPr>
        <a:xfrm>
          <a:off x="5037794" y="5025015"/>
          <a:ext cx="1526582" cy="1526582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experimentation </a:t>
          </a:r>
          <a:r>
            <a:rPr lang="en-US" sz="1100" kern="1200"/>
            <a:t>(“Well … maybe we could make it work.”)</a:t>
          </a:r>
        </a:p>
      </dsp:txBody>
      <dsp:txXfrm>
        <a:off x="5261357" y="5248578"/>
        <a:ext cx="1079456" cy="1079456"/>
      </dsp:txXfrm>
    </dsp:sp>
    <dsp:sp modelId="{0D3FC3A7-0898-4CBB-A65F-BB5105C5B95B}">
      <dsp:nvSpPr>
        <dsp:cNvPr id="0" name=""/>
        <dsp:cNvSpPr/>
      </dsp:nvSpPr>
      <dsp:spPr>
        <a:xfrm rot="13885714">
          <a:off x="4890251" y="4643268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989186" y="4793957"/>
        <a:ext cx="284386" cy="309133"/>
      </dsp:txXfrm>
    </dsp:sp>
    <dsp:sp modelId="{335C8D29-351E-4E33-9F47-09D10DE87453}">
      <dsp:nvSpPr>
        <dsp:cNvPr id="0" name=""/>
        <dsp:cNvSpPr/>
      </dsp:nvSpPr>
      <dsp:spPr>
        <a:xfrm>
          <a:off x="3608055" y="3232180"/>
          <a:ext cx="1526582" cy="1526582"/>
        </a:xfrm>
        <a:prstGeom prst="ellipse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decision-making </a:t>
          </a:r>
          <a:r>
            <a:rPr lang="en-US" sz="1100" kern="1200"/>
            <a:t>(“Let’s move forward.”)</a:t>
          </a:r>
        </a:p>
      </dsp:txBody>
      <dsp:txXfrm>
        <a:off x="3831618" y="3455743"/>
        <a:ext cx="1079456" cy="1079456"/>
      </dsp:txXfrm>
    </dsp:sp>
    <dsp:sp modelId="{063D0162-9E39-47CF-97C7-BAFB25953570}">
      <dsp:nvSpPr>
        <dsp:cNvPr id="0" name=""/>
        <dsp:cNvSpPr/>
      </dsp:nvSpPr>
      <dsp:spPr>
        <a:xfrm rot="16971429">
          <a:off x="4420788" y="2631255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68168" y="2793711"/>
        <a:ext cx="284386" cy="309133"/>
      </dsp:txXfrm>
    </dsp:sp>
    <dsp:sp modelId="{B196DEF7-56CC-43CC-B82F-F1A939488C58}">
      <dsp:nvSpPr>
        <dsp:cNvPr id="0" name=""/>
        <dsp:cNvSpPr/>
      </dsp:nvSpPr>
      <dsp:spPr>
        <a:xfrm>
          <a:off x="4118323" y="996550"/>
          <a:ext cx="1526582" cy="1526582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integration </a:t>
          </a:r>
          <a:r>
            <a:rPr lang="en-US" sz="1100" kern="1200"/>
            <a:t>(“We’ve made the change. Now let’s get back to business.”).</a:t>
          </a:r>
        </a:p>
      </dsp:txBody>
      <dsp:txXfrm>
        <a:off x="4341886" y="1220113"/>
        <a:ext cx="1079456" cy="1079456"/>
      </dsp:txXfrm>
    </dsp:sp>
    <dsp:sp modelId="{4AB4AA84-5260-4B7B-839E-B5B17756F75C}">
      <dsp:nvSpPr>
        <dsp:cNvPr id="0" name=""/>
        <dsp:cNvSpPr/>
      </dsp:nvSpPr>
      <dsp:spPr>
        <a:xfrm rot="20057143">
          <a:off x="5701138" y="1009745"/>
          <a:ext cx="406266" cy="515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707173" y="1139230"/>
        <a:ext cx="284386" cy="309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4ABA7-D6C3-4CC5-B394-9493BE5FFF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73B2A-4BA1-4174-8A69-0FF337A8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EE366-2563-4D5D-97B5-E099A0B6C7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5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3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75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20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250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06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EE366-2563-4D5D-97B5-E099A0B6C7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49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7813" cy="37290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7386-1702-435C-9D2A-C4927184EA0E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512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10/11/2019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653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0B31F-ADA5-4E46-A39E-8F2DBA6EDE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4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2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06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7075B-5C17-4075-B65D-36DFD6E556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2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7075B-5C17-4075-B65D-36DFD6E556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82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7075B-5C17-4075-B65D-36DFD6E556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2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7075B-5C17-4075-B65D-36DFD6E556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1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10/11/2019 8:02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26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755" y="834897"/>
            <a:ext cx="5732145" cy="275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52755" y="3565093"/>
            <a:ext cx="7880350" cy="145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844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623392" y="1340768"/>
            <a:ext cx="10945216" cy="48245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63" marR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 lang="fr-FR"/>
            </a:lvl1pPr>
            <a:lvl2pPr marL="444500" marR="0" indent="-17462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A90A8"/>
              </a:buClr>
              <a:buSzPct val="100000"/>
              <a:buFont typeface="Arial" panose="020B0604020202020204" pitchFamily="34" charset="0"/>
              <a:buChar char="•"/>
              <a:tabLst/>
              <a:defRPr lang="fr-FR"/>
            </a:lvl2pPr>
            <a:lvl3pPr marL="625475" marR="0" indent="-1809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5A90A8"/>
              </a:buClr>
              <a:buSzTx/>
              <a:buFont typeface="Arial" panose="020B0604020202020204" pitchFamily="34" charset="0"/>
              <a:buChar char="-"/>
              <a:tabLst/>
              <a:defRPr lang="fr-FR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271463" marR="0" lvl="0" indent="-2714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90A8"/>
              </a:buClr>
              <a:buSzPct val="85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Click to add text – Level 1</a:t>
            </a:r>
          </a:p>
          <a:p>
            <a:pPr marL="444500" marR="0" lvl="1" indent="-17462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A90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Level</a:t>
            </a:r>
            <a:r>
              <a:rPr kumimoji="0" lang="fr-FR" sz="17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 2</a:t>
            </a:r>
          </a:p>
          <a:p>
            <a:pPr marL="625475" marR="0" lvl="2" indent="-1809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5A90A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Level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cs typeface="Arial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17474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6329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9795" y="4736338"/>
            <a:ext cx="10592409" cy="1854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e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0.jpeg"/><Relationship Id="rId16" Type="http://schemas.openxmlformats.org/officeDocument/2006/relationships/image" Target="../media/image84.png"/><Relationship Id="rId20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9.jpg"/><Relationship Id="rId24" Type="http://schemas.openxmlformats.org/officeDocument/2006/relationships/image" Target="../media/image92.jpg"/><Relationship Id="rId5" Type="http://schemas.openxmlformats.org/officeDocument/2006/relationships/image" Target="../media/image73.png"/><Relationship Id="rId15" Type="http://schemas.openxmlformats.org/officeDocument/2006/relationships/image" Target="../media/image83.jpeg"/><Relationship Id="rId23" Type="http://schemas.openxmlformats.org/officeDocument/2006/relationships/image" Target="../media/image91.png"/><Relationship Id="rId10" Type="http://schemas.openxmlformats.org/officeDocument/2006/relationships/image" Target="../media/image78.jpeg"/><Relationship Id="rId19" Type="http://schemas.openxmlformats.org/officeDocument/2006/relationships/image" Target="../media/image87.jpeg"/><Relationship Id="rId4" Type="http://schemas.openxmlformats.org/officeDocument/2006/relationships/image" Target="../media/image72.png"/><Relationship Id="rId9" Type="http://schemas.openxmlformats.org/officeDocument/2006/relationships/image" Target="../media/image77.jpe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en-in/features/microsoft-india-cloud-momentum-digital-transformation/" TargetMode="External"/><Relationship Id="rId2" Type="http://schemas.openxmlformats.org/officeDocument/2006/relationships/hyperlink" Target="https://www.microsoft.com/en-in/about/digital-transformation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ews.microsoft.com/en-in/features/inside-indias-digital-transformation-story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ka.ms/Microsoft365DevBootcampSurvey2019" TargetMode="External"/><Relationship Id="rId4" Type="http://schemas.openxmlformats.org/officeDocument/2006/relationships/hyperlink" Target="https://dev.office.com/devprogra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3232"/>
            <a:ext cx="1218742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00" y="1752600"/>
            <a:ext cx="63246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204" dirty="0">
                <a:solidFill>
                  <a:srgbClr val="FFFFFF"/>
                </a:solidFill>
                <a:cs typeface="Calibri"/>
              </a:rPr>
              <a:t>Digital Transformation using Microsoft 365 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3276600"/>
            <a:ext cx="5465877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70" dirty="0">
                <a:solidFill>
                  <a:srgbClr val="FFFFFF"/>
                </a:solidFill>
                <a:latin typeface="Calibri"/>
                <a:cs typeface="Calibri"/>
              </a:rPr>
              <a:t>By  Vignesh Ganesan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70" dirty="0">
                <a:solidFill>
                  <a:srgbClr val="FFFFFF"/>
                </a:solidFill>
                <a:latin typeface="Calibri"/>
                <a:cs typeface="Calibri"/>
              </a:rPr>
              <a:t>Technical  Specialist– Microsoft 365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70" dirty="0">
                <a:solidFill>
                  <a:srgbClr val="FFFFFF"/>
                </a:solidFill>
                <a:latin typeface="Calibri"/>
                <a:cs typeface="Calibri"/>
              </a:rPr>
              <a:t>viganes@microsoft.com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Picture 5" descr="A picture containing track, red&#10;&#10;Description automatically generated">
            <a:extLst>
              <a:ext uri="{FF2B5EF4-FFF2-40B4-BE49-F238E27FC236}">
                <a16:creationId xmlns:a16="http://schemas.microsoft.com/office/drawing/2014/main" id="{557FA9A6-578B-486C-BF15-7B923E1C1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76200"/>
            <a:ext cx="3810000" cy="1025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1863" y="439928"/>
            <a:ext cx="5751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amazon disrupting</a:t>
            </a:r>
            <a:r>
              <a:rPr sz="4200" b="0" spc="-105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retail</a:t>
            </a:r>
            <a:endParaRPr sz="42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72182"/>
            <a:ext cx="12192000" cy="5385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0200" y="4419600"/>
            <a:ext cx="9519918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I </a:t>
            </a:r>
            <a:r>
              <a:rPr sz="4800" spc="-5" dirty="0"/>
              <a:t>want to do </a:t>
            </a:r>
            <a:r>
              <a:rPr lang="en-US" sz="4800" spc="-5" dirty="0"/>
              <a:t>this for my business to…</a:t>
            </a:r>
            <a:endParaRPr sz="4800"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40uu5c99f3a2ja7s7miveqgqu-wpengine.netdna-ssl.com/wp-content/uploads/2014/07/Digital-transformation.jpg">
            <a:extLst>
              <a:ext uri="{FF2B5EF4-FFF2-40B4-BE49-F238E27FC236}">
                <a16:creationId xmlns:a16="http://schemas.microsoft.com/office/drawing/2014/main" id="{5FDD84C7-5A71-4B48-86C5-35C5B221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6400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9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urgreenfish.com/wp-content/uploads/2017/07/what-is-digital-transformation_cover.png">
            <a:extLst>
              <a:ext uri="{FF2B5EF4-FFF2-40B4-BE49-F238E27FC236}">
                <a16:creationId xmlns:a16="http://schemas.microsoft.com/office/drawing/2014/main" id="{24F0931C-942D-4F1E-99DB-8CBA4AFA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0"/>
            <a:ext cx="12192000" cy="60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755" y="2206879"/>
            <a:ext cx="10641965" cy="1336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600" b="0" spc="-225" dirty="0">
                <a:solidFill>
                  <a:srgbClr val="000000"/>
                </a:solidFill>
                <a:latin typeface="Segoe UI Light"/>
                <a:cs typeface="Segoe UI Light"/>
              </a:rPr>
              <a:t>What </a:t>
            </a:r>
            <a:r>
              <a:rPr sz="8600" b="0" spc="-250" dirty="0">
                <a:solidFill>
                  <a:srgbClr val="000000"/>
                </a:solidFill>
                <a:latin typeface="Segoe UI Light"/>
                <a:cs typeface="Segoe UI Light"/>
              </a:rPr>
              <a:t>happen</a:t>
            </a:r>
            <a:r>
              <a:rPr sz="8600" b="0" spc="-110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8600" b="0" spc="-220" dirty="0">
                <a:latin typeface="Segoe UI Light"/>
                <a:cs typeface="Segoe UI Light"/>
              </a:rPr>
              <a:t>otherwise</a:t>
            </a:r>
            <a:r>
              <a:rPr sz="8600" b="0" spc="-220" dirty="0">
                <a:solidFill>
                  <a:srgbClr val="000000"/>
                </a:solidFill>
                <a:latin typeface="Segoe UI Light"/>
                <a:cs typeface="Segoe UI Light"/>
              </a:rPr>
              <a:t>?</a:t>
            </a:r>
            <a:endParaRPr sz="8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722"/>
            <a:ext cx="12192000" cy="6780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4323586"/>
            <a:ext cx="4287012" cy="2456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9325" y="249682"/>
            <a:ext cx="711009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9335" marR="5080" indent="-1017269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Customers </a:t>
            </a:r>
            <a:r>
              <a:rPr sz="4800" dirty="0"/>
              <a:t>can </a:t>
            </a:r>
            <a:r>
              <a:rPr sz="4800" spc="-5" dirty="0"/>
              <a:t>leave you  High</a:t>
            </a:r>
            <a:r>
              <a:rPr sz="4800" spc="-15" dirty="0"/>
              <a:t> </a:t>
            </a:r>
            <a:r>
              <a:rPr sz="4800" dirty="0"/>
              <a:t>competition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864" y="353948"/>
            <a:ext cx="65595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80235" algn="l"/>
              </a:tabLst>
            </a:pPr>
            <a:r>
              <a:rPr dirty="0"/>
              <a:t>What </a:t>
            </a:r>
            <a:r>
              <a:rPr spc="-5" dirty="0"/>
              <a:t>to do </a:t>
            </a:r>
            <a:r>
              <a:rPr dirty="0"/>
              <a:t>&amp;  </a:t>
            </a:r>
            <a:r>
              <a:rPr spc="-5" dirty="0"/>
              <a:t>How	</a:t>
            </a:r>
            <a:r>
              <a:rPr dirty="0"/>
              <a:t>can </a:t>
            </a:r>
            <a:r>
              <a:rPr spc="-5" dirty="0"/>
              <a:t>we do</a:t>
            </a:r>
            <a:r>
              <a:rPr spc="-130" dirty="0"/>
              <a:t> </a:t>
            </a:r>
            <a:r>
              <a:rPr spc="-5" dirty="0"/>
              <a:t>it?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9772" y="1214755"/>
            <a:ext cx="11140440" cy="17348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3695" marR="5080" indent="-341630">
              <a:lnSpc>
                <a:spcPts val="6370"/>
              </a:lnSpc>
              <a:spcBef>
                <a:spcPts val="905"/>
              </a:spcBef>
            </a:pPr>
            <a:r>
              <a:rPr sz="5900" b="0" spc="-215" dirty="0">
                <a:solidFill>
                  <a:srgbClr val="000000"/>
                </a:solidFill>
                <a:latin typeface="Segoe UI Light"/>
                <a:cs typeface="Segoe UI Light"/>
              </a:rPr>
              <a:t>Stop</a:t>
            </a:r>
            <a:r>
              <a:rPr sz="5900" b="0" spc="-64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260" dirty="0">
                <a:solidFill>
                  <a:srgbClr val="000000"/>
                </a:solidFill>
                <a:latin typeface="Segoe UI Light"/>
                <a:cs typeface="Segoe UI Light"/>
              </a:rPr>
              <a:t>spending</a:t>
            </a:r>
            <a:r>
              <a:rPr sz="5900" b="0" spc="-64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220" dirty="0">
                <a:solidFill>
                  <a:srgbClr val="000000"/>
                </a:solidFill>
                <a:latin typeface="Segoe UI Light"/>
                <a:cs typeface="Segoe UI Light"/>
              </a:rPr>
              <a:t>time</a:t>
            </a:r>
            <a:r>
              <a:rPr sz="5900" b="0" spc="-62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195" dirty="0">
                <a:solidFill>
                  <a:srgbClr val="000000"/>
                </a:solidFill>
                <a:latin typeface="Segoe UI Light"/>
                <a:cs typeface="Segoe UI Light"/>
              </a:rPr>
              <a:t>and</a:t>
            </a:r>
            <a:r>
              <a:rPr sz="5900" b="0" spc="-61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204" dirty="0">
                <a:solidFill>
                  <a:srgbClr val="000000"/>
                </a:solidFill>
                <a:latin typeface="Segoe UI Light"/>
                <a:cs typeface="Segoe UI Light"/>
              </a:rPr>
              <a:t>effort</a:t>
            </a:r>
            <a:r>
              <a:rPr sz="5900" b="0" spc="-625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145" dirty="0">
                <a:solidFill>
                  <a:srgbClr val="000000"/>
                </a:solidFill>
                <a:latin typeface="Segoe UI Light"/>
                <a:cs typeface="Segoe UI Light"/>
              </a:rPr>
              <a:t>on</a:t>
            </a:r>
            <a:r>
              <a:rPr sz="5900" b="0" spc="-605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245" dirty="0">
                <a:solidFill>
                  <a:srgbClr val="000000"/>
                </a:solidFill>
                <a:latin typeface="Segoe UI Light"/>
                <a:cs typeface="Segoe UI Light"/>
              </a:rPr>
              <a:t>things  </a:t>
            </a:r>
            <a:r>
              <a:rPr sz="5900" b="0" spc="-220" dirty="0">
                <a:solidFill>
                  <a:srgbClr val="000000"/>
                </a:solidFill>
                <a:latin typeface="Segoe UI Light"/>
                <a:cs typeface="Segoe UI Light"/>
              </a:rPr>
              <a:t>that</a:t>
            </a:r>
            <a:r>
              <a:rPr sz="5900" b="0" spc="-64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140" dirty="0">
                <a:solidFill>
                  <a:srgbClr val="000000"/>
                </a:solidFill>
                <a:latin typeface="Segoe UI Light"/>
                <a:cs typeface="Segoe UI Light"/>
              </a:rPr>
              <a:t>do</a:t>
            </a:r>
            <a:r>
              <a:rPr sz="5900" b="0" spc="-61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195" dirty="0">
                <a:solidFill>
                  <a:srgbClr val="000000"/>
                </a:solidFill>
                <a:latin typeface="Segoe UI Light"/>
                <a:cs typeface="Segoe UI Light"/>
              </a:rPr>
              <a:t>not</a:t>
            </a:r>
            <a:r>
              <a:rPr sz="5900" b="0" spc="-615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5900" b="0" spc="-290" dirty="0">
                <a:solidFill>
                  <a:srgbClr val="C00000"/>
                </a:solidFill>
                <a:latin typeface="Segoe UI Light"/>
                <a:cs typeface="Segoe UI Light"/>
              </a:rPr>
              <a:t>differentiate</a:t>
            </a:r>
            <a:r>
              <a:rPr sz="5900" b="0" spc="-650" dirty="0">
                <a:solidFill>
                  <a:srgbClr val="C00000"/>
                </a:solidFill>
                <a:latin typeface="Segoe UI Light"/>
                <a:cs typeface="Segoe UI Light"/>
              </a:rPr>
              <a:t> </a:t>
            </a:r>
            <a:r>
              <a:rPr sz="5900" b="0" spc="-229" dirty="0">
                <a:solidFill>
                  <a:srgbClr val="C00000"/>
                </a:solidFill>
                <a:latin typeface="Segoe UI Light"/>
                <a:cs typeface="Segoe UI Light"/>
              </a:rPr>
              <a:t>your</a:t>
            </a:r>
            <a:r>
              <a:rPr sz="5900" b="0" spc="-595" dirty="0">
                <a:solidFill>
                  <a:srgbClr val="C00000"/>
                </a:solidFill>
                <a:latin typeface="Segoe UI Light"/>
                <a:cs typeface="Segoe UI Light"/>
              </a:rPr>
              <a:t> </a:t>
            </a:r>
            <a:r>
              <a:rPr sz="5900" b="0" spc="-265" dirty="0">
                <a:solidFill>
                  <a:srgbClr val="C00000"/>
                </a:solidFill>
                <a:latin typeface="Segoe UI Light"/>
                <a:cs typeface="Segoe UI Light"/>
              </a:rPr>
              <a:t>Business</a:t>
            </a:r>
            <a:endParaRPr sz="59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9745" y="4367606"/>
            <a:ext cx="92951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5095" marR="5080" indent="-1383030">
              <a:lnSpc>
                <a:spcPct val="100000"/>
              </a:lnSpc>
              <a:spcBef>
                <a:spcPts val="100"/>
              </a:spcBef>
            </a:pPr>
            <a:r>
              <a:rPr dirty="0"/>
              <a:t>Who </a:t>
            </a:r>
            <a:r>
              <a:rPr spc="-10" dirty="0"/>
              <a:t>cares </a:t>
            </a:r>
            <a:r>
              <a:rPr spc="-5" dirty="0"/>
              <a:t>if you have</a:t>
            </a:r>
            <a:r>
              <a:rPr spc="-80" dirty="0"/>
              <a:t> </a:t>
            </a:r>
            <a:r>
              <a:rPr spc="-5" dirty="0"/>
              <a:t>the  best email</a:t>
            </a:r>
            <a:r>
              <a:rPr spc="-25" dirty="0"/>
              <a:t> </a:t>
            </a:r>
            <a:r>
              <a:rPr dirty="0"/>
              <a:t>system?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41EF37-227C-4F15-891F-FF42A8264894}"/>
              </a:ext>
            </a:extLst>
          </p:cNvPr>
          <p:cNvSpPr txBox="1">
            <a:spLocks/>
          </p:cNvSpPr>
          <p:nvPr/>
        </p:nvSpPr>
        <p:spPr>
          <a:xfrm>
            <a:off x="663894" y="2453344"/>
            <a:ext cx="10864214" cy="1951315"/>
          </a:xfrm>
          <a:prstGeom prst="rect">
            <a:avLst/>
          </a:prstGeom>
        </p:spPr>
        <p:txBody>
          <a:bodyPr vert="horz" wrap="square" lIns="146284" tIns="91427" rIns="146284" bIns="91427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/>
            <a:r>
              <a:rPr lang="en-US" sz="11498" spc="-147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9648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9595" marR="5080" indent="-3028950">
              <a:lnSpc>
                <a:spcPct val="100000"/>
              </a:lnSpc>
              <a:spcBef>
                <a:spcPts val="100"/>
              </a:spcBef>
            </a:pPr>
            <a:r>
              <a:rPr dirty="0"/>
              <a:t>Why </a:t>
            </a:r>
            <a:r>
              <a:rPr spc="-5" dirty="0"/>
              <a:t>to invest in data</a:t>
            </a:r>
            <a:r>
              <a:rPr spc="-80" dirty="0"/>
              <a:t> </a:t>
            </a:r>
            <a:r>
              <a:rPr dirty="0"/>
              <a:t>centers 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dirty="0"/>
              <a:t>storage?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5147" y="0"/>
            <a:ext cx="68168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503" y="1831085"/>
            <a:ext cx="452056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  <a:tabLst>
                <a:tab pos="2440305" algn="l"/>
              </a:tabLst>
            </a:pPr>
            <a:r>
              <a:rPr sz="4200" b="0" dirty="0">
                <a:latin typeface="Segoe UI"/>
                <a:cs typeface="Segoe UI"/>
              </a:rPr>
              <a:t>Your Employees  </a:t>
            </a:r>
            <a:r>
              <a:rPr sz="4200" b="0" spc="-5" dirty="0">
                <a:latin typeface="Segoe UI"/>
                <a:cs typeface="Segoe UI"/>
              </a:rPr>
              <a:t>still</a:t>
            </a:r>
            <a:r>
              <a:rPr sz="4200" b="0" spc="-15" dirty="0">
                <a:latin typeface="Segoe UI"/>
                <a:cs typeface="Segoe UI"/>
              </a:rPr>
              <a:t> </a:t>
            </a:r>
            <a:r>
              <a:rPr sz="4200" b="0" dirty="0">
                <a:latin typeface="Segoe UI"/>
                <a:cs typeface="Segoe UI"/>
              </a:rPr>
              <a:t>call</a:t>
            </a:r>
            <a:r>
              <a:rPr sz="4200" b="0" spc="-10" dirty="0">
                <a:latin typeface="Segoe UI"/>
                <a:cs typeface="Segoe UI"/>
              </a:rPr>
              <a:t> </a:t>
            </a:r>
            <a:r>
              <a:rPr sz="4200" b="0" spc="-5" dirty="0">
                <a:latin typeface="Segoe UI"/>
                <a:cs typeface="Segoe UI"/>
              </a:rPr>
              <a:t>IT	</a:t>
            </a:r>
            <a:r>
              <a:rPr sz="4200" b="0" dirty="0">
                <a:latin typeface="Segoe UI"/>
                <a:cs typeface="Segoe UI"/>
              </a:rPr>
              <a:t>to reset  their password</a:t>
            </a:r>
            <a:r>
              <a:rPr sz="4200" b="0" spc="-95" dirty="0">
                <a:latin typeface="Segoe UI"/>
                <a:cs typeface="Segoe UI"/>
              </a:rPr>
              <a:t> </a:t>
            </a:r>
            <a:r>
              <a:rPr sz="4200" b="0" dirty="0">
                <a:latin typeface="Segoe UI"/>
                <a:cs typeface="Segoe UI"/>
              </a:rPr>
              <a:t>and  unlock</a:t>
            </a:r>
            <a:r>
              <a:rPr sz="4200" b="0" spc="-40" dirty="0">
                <a:latin typeface="Segoe UI"/>
                <a:cs typeface="Segoe UI"/>
              </a:rPr>
              <a:t> </a:t>
            </a:r>
            <a:r>
              <a:rPr sz="4200" b="0" dirty="0">
                <a:latin typeface="Segoe UI"/>
                <a:cs typeface="Segoe UI"/>
              </a:rPr>
              <a:t>accounts?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90219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9178" y="1948941"/>
            <a:ext cx="450596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  <a:tabLst>
                <a:tab pos="579755" algn="l"/>
              </a:tabLst>
            </a:pPr>
            <a:r>
              <a:rPr sz="4200" b="0" spc="-5" dirty="0">
                <a:latin typeface="Segoe UI"/>
                <a:cs typeface="Segoe UI"/>
              </a:rPr>
              <a:t>We </a:t>
            </a:r>
            <a:r>
              <a:rPr sz="4200" b="0" dirty="0">
                <a:latin typeface="Segoe UI"/>
                <a:cs typeface="Segoe UI"/>
              </a:rPr>
              <a:t>are waiting for  </a:t>
            </a:r>
            <a:r>
              <a:rPr sz="4200" b="0" spc="-5" dirty="0">
                <a:latin typeface="Segoe UI"/>
                <a:cs typeface="Segoe UI"/>
              </a:rPr>
              <a:t>IT	</a:t>
            </a:r>
            <a:r>
              <a:rPr sz="4200" b="0" dirty="0">
                <a:latin typeface="Segoe UI"/>
                <a:cs typeface="Segoe UI"/>
              </a:rPr>
              <a:t>to create for</a:t>
            </a:r>
            <a:r>
              <a:rPr sz="4200" b="0" spc="-105" dirty="0">
                <a:latin typeface="Segoe UI"/>
                <a:cs typeface="Segoe UI"/>
              </a:rPr>
              <a:t> </a:t>
            </a:r>
            <a:r>
              <a:rPr sz="4200" b="0" dirty="0">
                <a:latin typeface="Segoe UI"/>
                <a:cs typeface="Segoe UI"/>
              </a:rPr>
              <a:t>you  dashboard, team  </a:t>
            </a:r>
            <a:r>
              <a:rPr sz="4200" b="0" spc="-5" dirty="0">
                <a:latin typeface="Segoe UI"/>
                <a:cs typeface="Segoe UI"/>
              </a:rPr>
              <a:t>sites, </a:t>
            </a:r>
            <a:r>
              <a:rPr sz="4200" b="0" spc="-10" dirty="0">
                <a:latin typeface="Segoe UI"/>
                <a:cs typeface="Segoe UI"/>
              </a:rPr>
              <a:t>or </a:t>
            </a:r>
            <a:r>
              <a:rPr sz="4200" b="0" dirty="0">
                <a:latin typeface="Segoe UI"/>
                <a:cs typeface="Segoe UI"/>
              </a:rPr>
              <a:t>give us  access!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75715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19845" y="1934336"/>
            <a:ext cx="322707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4200" b="0" spc="-5" dirty="0">
                <a:latin typeface="Segoe UI"/>
                <a:cs typeface="Segoe UI"/>
              </a:rPr>
              <a:t>Security</a:t>
            </a:r>
            <a:r>
              <a:rPr sz="4200" b="0" spc="-85" dirty="0">
                <a:latin typeface="Segoe UI"/>
                <a:cs typeface="Segoe UI"/>
              </a:rPr>
              <a:t> </a:t>
            </a:r>
            <a:r>
              <a:rPr sz="4200" b="0" dirty="0">
                <a:latin typeface="Segoe UI"/>
                <a:cs typeface="Segoe UI"/>
              </a:rPr>
              <a:t>team  prevents you  from </a:t>
            </a:r>
            <a:r>
              <a:rPr sz="4200" b="0" spc="-5" dirty="0">
                <a:latin typeface="Segoe UI"/>
                <a:cs typeface="Segoe UI"/>
              </a:rPr>
              <a:t>sharing,  </a:t>
            </a:r>
            <a:r>
              <a:rPr sz="4200" b="0" dirty="0">
                <a:latin typeface="Segoe UI"/>
                <a:cs typeface="Segoe UI"/>
              </a:rPr>
              <a:t>or working  from</a:t>
            </a:r>
            <a:r>
              <a:rPr sz="4200" b="0" spc="-55" dirty="0">
                <a:latin typeface="Segoe UI"/>
                <a:cs typeface="Segoe UI"/>
              </a:rPr>
              <a:t> </a:t>
            </a:r>
            <a:r>
              <a:rPr sz="4200" b="0" spc="-5" dirty="0">
                <a:latin typeface="Segoe UI"/>
                <a:cs typeface="Segoe UI"/>
              </a:rPr>
              <a:t>home?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6730" marR="5080" indent="-30321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Manual </a:t>
            </a:r>
            <a:r>
              <a:rPr dirty="0"/>
              <a:t>reviews </a:t>
            </a:r>
            <a:r>
              <a:rPr spc="-5" dirty="0"/>
              <a:t>of millions</a:t>
            </a:r>
            <a:r>
              <a:rPr spc="-135" dirty="0"/>
              <a:t> </a:t>
            </a:r>
            <a:r>
              <a:rPr spc="-5" dirty="0"/>
              <a:t>of  </a:t>
            </a:r>
            <a:r>
              <a:rPr dirty="0"/>
              <a:t>security</a:t>
            </a:r>
            <a:r>
              <a:rPr spc="-40" dirty="0"/>
              <a:t> </a:t>
            </a:r>
            <a:r>
              <a:rPr spc="-5" dirty="0"/>
              <a:t>logs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1789" y="4736338"/>
            <a:ext cx="81260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315" marR="5080" indent="-1492250">
              <a:lnSpc>
                <a:spcPct val="100000"/>
              </a:lnSpc>
              <a:spcBef>
                <a:spcPts val="100"/>
              </a:spcBef>
            </a:pPr>
            <a:r>
              <a:rPr sz="6000" b="1" spc="-5" dirty="0">
                <a:solidFill>
                  <a:srgbClr val="FFFFFF"/>
                </a:solidFill>
                <a:latin typeface="Segoe UI"/>
                <a:cs typeface="Segoe UI"/>
              </a:rPr>
              <a:t>Does that add value</a:t>
            </a:r>
            <a:r>
              <a:rPr sz="6000" b="1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1" spc="-5" dirty="0">
                <a:solidFill>
                  <a:srgbClr val="FFFFFF"/>
                </a:solidFill>
                <a:latin typeface="Segoe UI"/>
                <a:cs typeface="Segoe UI"/>
              </a:rPr>
              <a:t>to  my</a:t>
            </a:r>
            <a:r>
              <a:rPr sz="6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1" dirty="0">
                <a:solidFill>
                  <a:srgbClr val="FFFFFF"/>
                </a:solidFill>
                <a:latin typeface="Segoe UI"/>
                <a:cs typeface="Segoe UI"/>
              </a:rPr>
              <a:t>customers?</a:t>
            </a:r>
            <a:endParaRPr sz="6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384" y="13461"/>
            <a:ext cx="44278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" dirty="0">
                <a:solidFill>
                  <a:srgbClr val="FFFFFF"/>
                </a:solidFill>
                <a:latin typeface="Segoe UI"/>
                <a:cs typeface="Segoe UI"/>
              </a:rPr>
              <a:t>Ask</a:t>
            </a:r>
            <a:r>
              <a:rPr sz="6000" b="1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1" spc="-5" dirty="0">
                <a:solidFill>
                  <a:srgbClr val="FFFFFF"/>
                </a:solidFill>
                <a:latin typeface="Segoe UI"/>
                <a:cs typeface="Segoe UI"/>
              </a:rPr>
              <a:t>yourself</a:t>
            </a:r>
            <a:endParaRPr sz="6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5094" y="4736338"/>
            <a:ext cx="60439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685" marR="5080" indent="-38862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Pay for</a:t>
            </a:r>
            <a:r>
              <a:rPr spc="-95" dirty="0"/>
              <a:t> </a:t>
            </a:r>
            <a:r>
              <a:rPr dirty="0"/>
              <a:t>someone  </a:t>
            </a:r>
            <a:r>
              <a:rPr spc="-5" dirty="0"/>
              <a:t>to do it for</a:t>
            </a:r>
            <a:r>
              <a:rPr spc="-100" dirty="0"/>
              <a:t> </a:t>
            </a:r>
            <a:r>
              <a:rPr spc="-5" dirty="0"/>
              <a:t>you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" y="0"/>
            <a:ext cx="12187427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5398" y="5244490"/>
            <a:ext cx="89147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Focus on your</a:t>
            </a:r>
            <a:r>
              <a:rPr spc="-120" dirty="0"/>
              <a:t> </a:t>
            </a:r>
            <a:r>
              <a:rPr dirty="0"/>
              <a:t>customers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2542489"/>
            <a:ext cx="81807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Focus on </a:t>
            </a:r>
            <a:r>
              <a:rPr dirty="0"/>
              <a:t>Idea</a:t>
            </a:r>
            <a:r>
              <a:rPr spc="-110" dirty="0"/>
              <a:t> </a:t>
            </a:r>
            <a:r>
              <a:rPr spc="-5" dirty="0"/>
              <a:t>Creation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40uu5c99f3a2ja7s7miveqgqu-wpengine.netdna-ssl.com/wp-content/uploads/2014/07/Digital-transformation.jpg">
            <a:extLst>
              <a:ext uri="{FF2B5EF4-FFF2-40B4-BE49-F238E27FC236}">
                <a16:creationId xmlns:a16="http://schemas.microsoft.com/office/drawing/2014/main" id="{5FDD84C7-5A71-4B48-86C5-35C5B221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"/>
            <a:ext cx="6400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eobrava.files.wordpress.com/2016/10/9e565-cgw-janfeb15-da1.jpg?w=479">
            <a:extLst>
              <a:ext uri="{FF2B5EF4-FFF2-40B4-BE49-F238E27FC236}">
                <a16:creationId xmlns:a16="http://schemas.microsoft.com/office/drawing/2014/main" id="{F836050C-DBE3-4960-A4BA-A3E34C56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2" y="3352800"/>
            <a:ext cx="45624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80631" y="0"/>
            <a:ext cx="561136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732" y="655396"/>
            <a:ext cx="5787390" cy="575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105410" algn="ctr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Let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someone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else  handle things that</a:t>
            </a:r>
            <a:r>
              <a:rPr sz="42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does  not differentiate</a:t>
            </a:r>
            <a:r>
              <a:rPr sz="4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endParaRPr sz="4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5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000"/>
              </a:lnSpc>
            </a:pP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Hire people to do</a:t>
            </a:r>
            <a:r>
              <a:rPr sz="42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things  that affect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my 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customers</a:t>
            </a:r>
            <a:endParaRPr sz="42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2965"/>
              </a:spcBef>
            </a:pP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New Ideas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=</a:t>
            </a:r>
            <a:r>
              <a:rPr sz="42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Disruption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6814" y="4932984"/>
            <a:ext cx="88176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6430" marR="5080" indent="-1904364">
              <a:lnSpc>
                <a:spcPct val="100000"/>
              </a:lnSpc>
              <a:spcBef>
                <a:spcPts val="100"/>
              </a:spcBef>
            </a:pPr>
            <a:r>
              <a:rPr dirty="0"/>
              <a:t>Give </a:t>
            </a:r>
            <a:r>
              <a:rPr spc="-10" dirty="0"/>
              <a:t>me </a:t>
            </a:r>
            <a:r>
              <a:rPr spc="-5" dirty="0"/>
              <a:t>disruptive</a:t>
            </a:r>
            <a:r>
              <a:rPr spc="-80" dirty="0"/>
              <a:t> </a:t>
            </a:r>
            <a:r>
              <a:rPr dirty="0"/>
              <a:t>Ideas  </a:t>
            </a:r>
            <a:r>
              <a:rPr spc="-5" dirty="0"/>
              <a:t>Be</a:t>
            </a:r>
            <a:r>
              <a:rPr spc="-15" dirty="0"/>
              <a:t> </a:t>
            </a:r>
            <a:r>
              <a:rPr spc="-5" dirty="0"/>
              <a:t>Productive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44896" y="387095"/>
            <a:ext cx="6192011" cy="6192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763" y="190881"/>
            <a:ext cx="4695190" cy="605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499745" indent="556260">
              <a:lnSpc>
                <a:spcPct val="1389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I need tools 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Work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42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4200">
              <a:latin typeface="Segoe UI"/>
              <a:cs typeface="Segoe UI"/>
            </a:endParaRPr>
          </a:p>
          <a:p>
            <a:pPr marL="679450" marR="562610" indent="-440690">
              <a:lnSpc>
                <a:spcPct val="100000"/>
              </a:lnSpc>
              <a:spcBef>
                <a:spcPts val="3260"/>
              </a:spcBef>
              <a:tabLst>
                <a:tab pos="527050" algn="l"/>
              </a:tabLst>
            </a:pP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I	want to use</a:t>
            </a:r>
            <a:r>
              <a:rPr sz="42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my 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r>
              <a:rPr sz="4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device</a:t>
            </a:r>
            <a:endParaRPr sz="4200">
              <a:latin typeface="Segoe UI"/>
              <a:cs typeface="Segoe UI"/>
            </a:endParaRPr>
          </a:p>
          <a:p>
            <a:pPr marL="12065" marR="5080" indent="1270" algn="ctr">
              <a:lnSpc>
                <a:spcPct val="100000"/>
              </a:lnSpc>
              <a:spcBef>
                <a:spcPts val="1730"/>
              </a:spcBef>
            </a:pP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Share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data with  external</a:t>
            </a:r>
            <a:r>
              <a:rPr sz="42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contractors</a:t>
            </a:r>
            <a:endParaRPr sz="420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  <a:spcBef>
                <a:spcPts val="3310"/>
              </a:spcBef>
            </a:pP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Team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space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4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Chat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F090CD-1334-499D-9CA5-73BE4148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7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A3C4-ED9C-4A1D-B511-4D647542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772" y="5749149"/>
            <a:ext cx="4773386" cy="109633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Understand your users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BE098E7-75C0-445D-8827-5634F05D2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470439"/>
              </p:ext>
            </p:extLst>
          </p:nvPr>
        </p:nvGraphicFramePr>
        <p:xfrm>
          <a:off x="-427151" y="152400"/>
          <a:ext cx="13155277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1E3CB78-3BD4-4E19-948F-8214ED38FDBF}"/>
              </a:ext>
            </a:extLst>
          </p:cNvPr>
          <p:cNvGrpSpPr/>
          <p:nvPr/>
        </p:nvGrpSpPr>
        <p:grpSpPr>
          <a:xfrm>
            <a:off x="4697890" y="2844980"/>
            <a:ext cx="3305328" cy="2819400"/>
            <a:chOff x="4697890" y="3048000"/>
            <a:chExt cx="3150710" cy="26875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4A6CCC-BE3E-456F-AB7F-0139CAD2DBEE}"/>
                </a:ext>
              </a:extLst>
            </p:cNvPr>
            <p:cNvSpPr/>
            <p:nvPr/>
          </p:nvSpPr>
          <p:spPr bwMode="auto">
            <a:xfrm>
              <a:off x="4697890" y="3048000"/>
              <a:ext cx="3150710" cy="248188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" name="Graphic 5" descr="Group">
              <a:extLst>
                <a:ext uri="{FF2B5EF4-FFF2-40B4-BE49-F238E27FC236}">
                  <a16:creationId xmlns:a16="http://schemas.microsoft.com/office/drawing/2014/main" id="{3E9A864B-A24B-4CC0-B91E-062D5C9F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2630" y="3429000"/>
              <a:ext cx="2306513" cy="23065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77987A-FC31-4F1C-A568-5321BBF17E0D}"/>
                </a:ext>
              </a:extLst>
            </p:cNvPr>
            <p:cNvSpPr txBox="1"/>
            <p:nvPr/>
          </p:nvSpPr>
          <p:spPr>
            <a:xfrm>
              <a:off x="5335243" y="3417213"/>
              <a:ext cx="19558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iriam" panose="020B0604020202020204" pitchFamily="34" charset="-79"/>
                  <a:ea typeface="+mn-ea"/>
                  <a:cs typeface="Miriam" panose="020B0604020202020204" pitchFamily="34" charset="-79"/>
                </a:rPr>
                <a:t>70% of 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12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A9FCEA1-CDE5-461C-8C67-2F92C3A8E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graphicEl>
                                              <a:dgm id="{BA9FCEA1-CDE5-461C-8C67-2F92C3A8E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0B8AE5E-BC51-4BDC-9BB4-0DD2F4975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graphicEl>
                                              <a:dgm id="{70B8AE5E-BC51-4BDC-9BB4-0DD2F49755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899E3E9-44DE-4B9B-97BB-10871EAE5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graphicEl>
                                              <a:dgm id="{B899E3E9-44DE-4B9B-97BB-10871EAE5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4AE6E20-679E-4E83-9911-DF99E1725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graphicEl>
                                              <a:dgm id="{24AE6E20-679E-4E83-9911-DF99E17253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5654108-2DEF-46C4-A2EA-D9C2D1236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graphicEl>
                                              <a:dgm id="{45654108-2DEF-46C4-A2EA-D9C2D12368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E9418C5-D812-4D30-836B-C229186C3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graphicEl>
                                              <a:dgm id="{1E9418C5-D812-4D30-836B-C229186C3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2D60CA9-194F-466D-B73F-4A931F0F3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graphicEl>
                                              <a:dgm id="{22D60CA9-194F-466D-B73F-4A931F0F3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64B2CEC-57E6-4D20-B70B-DFA0B5572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graphicEl>
                                              <a:dgm id="{D64B2CEC-57E6-4D20-B70B-DFA0B5572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928A164-C7AA-4A21-9E38-0A1B98F46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>
                                            <p:graphicEl>
                                              <a:dgm id="{1928A164-C7AA-4A21-9E38-0A1B98F466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F152BA-C74B-462C-9CA0-C6F6FE7BE5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7206" y="144797"/>
          <a:ext cx="13895294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BCA623E7-6820-41E2-8710-50A2967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0890"/>
            <a:ext cx="10592409" cy="615553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The Change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6E50D-E9CB-48CF-8A3D-A38194977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097" y="1806535"/>
            <a:ext cx="1391331" cy="1473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C564A-4B95-460C-9B20-818D28B508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9915" y="1145967"/>
            <a:ext cx="1182226" cy="1279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BFD34-3114-45CD-8EE9-C7B48512DF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1125" y="3127541"/>
            <a:ext cx="1532432" cy="167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93823-EEE5-41AF-B2DC-93A54A049F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53857" y="5310726"/>
            <a:ext cx="1792116" cy="1454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62A76-D614-43B8-8A1D-5B58DDAB3A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1633" y="5315962"/>
            <a:ext cx="1495425" cy="1397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B44F-DF5E-4152-A0A4-A245D462B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836" y="3137375"/>
            <a:ext cx="1495426" cy="1651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2A93A-57BC-4A29-A13B-40B1BE9903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7286" y="1145967"/>
            <a:ext cx="1632326" cy="13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8223" y="1235151"/>
            <a:ext cx="3432175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Greatest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value of 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people is about  idea creation,  creativity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and new 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innovation.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285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Knowledge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is  about creating  content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together.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36947" y="1418844"/>
            <a:ext cx="7335011" cy="447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9210" y="4853432"/>
            <a:ext cx="9634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spc="-10" dirty="0">
                <a:latin typeface="Trebuchet MS"/>
                <a:cs typeface="Trebuchet MS"/>
              </a:rPr>
              <a:t>Microsoft </a:t>
            </a:r>
            <a:r>
              <a:rPr sz="7200" b="0" spc="-5" dirty="0">
                <a:latin typeface="Trebuchet MS"/>
                <a:cs typeface="Trebuchet MS"/>
              </a:rPr>
              <a:t>wants to</a:t>
            </a:r>
            <a:r>
              <a:rPr sz="7200" b="0" spc="-80" dirty="0">
                <a:latin typeface="Trebuchet MS"/>
                <a:cs typeface="Trebuchet MS"/>
              </a:rPr>
              <a:t> </a:t>
            </a:r>
            <a:r>
              <a:rPr sz="7200" b="0" spc="-5" dirty="0">
                <a:latin typeface="Trebuchet MS"/>
                <a:cs typeface="Trebuchet MS"/>
              </a:rPr>
              <a:t>help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1596" y="420623"/>
            <a:ext cx="5676900" cy="6030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292" y="998982"/>
            <a:ext cx="4421505" cy="2430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165" marR="433705" indent="-65278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Focus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42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your  business</a:t>
            </a:r>
            <a:endParaRPr sz="4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10"/>
              </a:spcBef>
            </a:pP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will do the</a:t>
            </a:r>
            <a:r>
              <a:rPr sz="4200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FFFFFF"/>
                </a:solidFill>
                <a:latin typeface="Segoe UI"/>
                <a:cs typeface="Segoe UI"/>
              </a:rPr>
              <a:t>rest</a:t>
            </a:r>
            <a:endParaRPr sz="4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320" y="4782769"/>
            <a:ext cx="4201795" cy="148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025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  <a:latin typeface="Segoe UI"/>
                <a:cs typeface="Segoe UI"/>
              </a:rPr>
              <a:t>Solution</a:t>
            </a:r>
            <a:endParaRPr sz="4200" dirty="0">
              <a:latin typeface="Segoe UI"/>
              <a:cs typeface="Segoe UI"/>
            </a:endParaRPr>
          </a:p>
          <a:p>
            <a:pPr algn="ctr">
              <a:lnSpc>
                <a:spcPts val="6465"/>
              </a:lnSpc>
            </a:pPr>
            <a:r>
              <a:rPr sz="5400" dirty="0">
                <a:solidFill>
                  <a:srgbClr val="C00000"/>
                </a:solidFill>
                <a:latin typeface="Segoe UI"/>
                <a:cs typeface="Segoe UI"/>
              </a:rPr>
              <a:t>Microsoft</a:t>
            </a:r>
            <a:r>
              <a:rPr sz="5400" spc="-95" dirty="0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sz="5400" spc="-5" dirty="0">
                <a:solidFill>
                  <a:srgbClr val="C00000"/>
                </a:solidFill>
                <a:latin typeface="Segoe UI"/>
                <a:cs typeface="Segoe UI"/>
              </a:rPr>
              <a:t>365</a:t>
            </a:r>
            <a:endParaRPr sz="5400" dirty="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CE353-EDA3-4ACE-81E6-7B6370E546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" y="487"/>
            <a:ext cx="12188987" cy="68570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2667111" y="-2665758"/>
            <a:ext cx="6856055" cy="12188545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1515" y="2152010"/>
            <a:ext cx="4816524" cy="7053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25"/>
            <a:r>
              <a:rPr lang="en-US" sz="2353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 complete, intelligent solution</a:t>
            </a:r>
            <a:br>
              <a:rPr lang="en-US" sz="2353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353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empower employees to be creative and work together, securely</a:t>
            </a:r>
          </a:p>
          <a:p>
            <a:pPr defTabSz="914225"/>
            <a:r>
              <a:rPr lang="en-US" sz="2353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Formerly called as </a:t>
            </a:r>
            <a:r>
              <a:rPr lang="en-US" sz="2353" b="1" u="sng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Productive Enterprise </a:t>
            </a:r>
          </a:p>
          <a:p>
            <a:pPr defTabSz="914225"/>
            <a:endParaRPr lang="en-US" sz="2353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297787" y="1076398"/>
            <a:ext cx="5290000" cy="9395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016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5996" b="1" spc="-98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 Semibold" panose="020B0702040204020203" pitchFamily="34" charset="0"/>
              </a:rPr>
              <a:t>Microsoft 365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8A8D2-B624-4621-B05B-90B008C1E511}"/>
              </a:ext>
            </a:extLst>
          </p:cNvPr>
          <p:cNvSpPr/>
          <p:nvPr/>
        </p:nvSpPr>
        <p:spPr>
          <a:xfrm>
            <a:off x="263002" y="4500564"/>
            <a:ext cx="7946862" cy="1570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>
              <a:lnSpc>
                <a:spcPct val="90000"/>
              </a:lnSpc>
              <a:spcAft>
                <a:spcPts val="1800"/>
              </a:spcAft>
            </a:pPr>
            <a:r>
              <a:rPr lang="en-US" sz="2400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Office 365</a:t>
            </a:r>
          </a:p>
          <a:p>
            <a:pPr defTabSz="914225">
              <a:lnSpc>
                <a:spcPct val="90000"/>
              </a:lnSpc>
              <a:spcAft>
                <a:spcPts val="1800"/>
              </a:spcAft>
            </a:pPr>
            <a:r>
              <a:rPr lang="en-US" sz="2400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10 Enterprise</a:t>
            </a:r>
          </a:p>
          <a:p>
            <a:pPr defTabSz="914225">
              <a:lnSpc>
                <a:spcPct val="90000"/>
              </a:lnSpc>
              <a:spcAft>
                <a:spcPts val="1800"/>
              </a:spcAft>
            </a:pPr>
            <a:r>
              <a:rPr lang="en-US" sz="2400" b="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Enterprise Mobility + Security </a:t>
            </a:r>
          </a:p>
        </p:txBody>
      </p:sp>
    </p:spTree>
    <p:extLst>
      <p:ext uri="{BB962C8B-B14F-4D97-AF65-F5344CB8AC3E}">
        <p14:creationId xmlns:p14="http://schemas.microsoft.com/office/powerpoint/2010/main" val="4150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02569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1588E-6 9.12392E-7 L -3.41588E-6 0.02565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6" grpId="0"/>
      <p:bldP spid="6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87E4-B8B9-490F-BB85-EA2744E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10592409" cy="646331"/>
          </a:xfrm>
        </p:spPr>
        <p:txBody>
          <a:bodyPr/>
          <a:lstStyle/>
          <a:p>
            <a:r>
              <a:rPr lang="en-US" sz="1400" dirty="0"/>
              <a:t>Digital transformation is the profound transformation of business and organizational activities, processes, competencies and models to fully leverage the changes and opportunities of a mix of digital technologies and their accelerating impact across society in a strategic and prioritized way, with present and future shifts in mind.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638BF-4CC3-4E4B-8078-D4A61B342B58}"/>
              </a:ext>
            </a:extLst>
          </p:cNvPr>
          <p:cNvSpPr txBox="1"/>
          <p:nvPr/>
        </p:nvSpPr>
        <p:spPr>
          <a:xfrm>
            <a:off x="1219200" y="1600200"/>
            <a:ext cx="929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Digital transformation is the profound transformation of business and organizational activities, processes, competencies and models to fully leverage the changes and opportunities of a mix of digital technologies and their accelerating impact across society in a strategic and prioritized way, with present and future shifts in mind.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017A0-2EF7-414E-BBDC-4EB46558D14E}"/>
              </a:ext>
            </a:extLst>
          </p:cNvPr>
          <p:cNvSpPr txBox="1"/>
          <p:nvPr/>
        </p:nvSpPr>
        <p:spPr>
          <a:xfrm>
            <a:off x="1371600" y="592604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it ?</a:t>
            </a:r>
          </a:p>
        </p:txBody>
      </p:sp>
    </p:spTree>
    <p:extLst>
      <p:ext uri="{BB962C8B-B14F-4D97-AF65-F5344CB8AC3E}">
        <p14:creationId xmlns:p14="http://schemas.microsoft.com/office/powerpoint/2010/main" val="3524186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E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202" y="545084"/>
            <a:ext cx="536765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C00000"/>
                </a:solidFill>
              </a:rPr>
              <a:t>Host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your email,  </a:t>
            </a:r>
            <a:r>
              <a:rPr sz="4200" b="0" spc="-5" dirty="0">
                <a:solidFill>
                  <a:srgbClr val="002742"/>
                </a:solidFill>
                <a:latin typeface="Segoe UI"/>
                <a:cs typeface="Segoe UI"/>
              </a:rPr>
              <a:t>servers,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and</a:t>
            </a:r>
            <a:r>
              <a:rPr sz="4200" b="0" spc="-55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workloads  </a:t>
            </a:r>
            <a:r>
              <a:rPr sz="4200" b="0" spc="-5" dirty="0">
                <a:solidFill>
                  <a:srgbClr val="002742"/>
                </a:solidFill>
                <a:latin typeface="Segoe UI"/>
                <a:cs typeface="Segoe UI"/>
              </a:rPr>
              <a:t>in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our data</a:t>
            </a:r>
            <a:r>
              <a:rPr sz="4200" b="0" spc="-50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centers</a:t>
            </a:r>
            <a:endParaRPr sz="42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652" y="2763392"/>
            <a:ext cx="4753610" cy="366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71755" indent="635" algn="ctr">
              <a:lnSpc>
                <a:spcPct val="100000"/>
              </a:lnSpc>
              <a:spcBef>
                <a:spcPts val="100"/>
              </a:spcBef>
            </a:pPr>
            <a:r>
              <a:rPr sz="4200" b="1" spc="-5" dirty="0">
                <a:solidFill>
                  <a:srgbClr val="C00000"/>
                </a:solidFill>
                <a:latin typeface="Segoe UI"/>
                <a:cs typeface="Segoe UI"/>
              </a:rPr>
              <a:t>Empower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your  employees with</a:t>
            </a:r>
            <a:r>
              <a:rPr sz="4200" spc="-90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the  right</a:t>
            </a:r>
            <a:r>
              <a:rPr sz="4200" spc="-15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tools</a:t>
            </a:r>
            <a:endParaRPr sz="4200">
              <a:latin typeface="Segoe UI"/>
              <a:cs typeface="Segoe UI"/>
            </a:endParaRPr>
          </a:p>
          <a:p>
            <a:pPr marL="12700" marR="5080" algn="ctr">
              <a:lnSpc>
                <a:spcPct val="100200"/>
              </a:lnSpc>
              <a:spcBef>
                <a:spcPts val="3155"/>
              </a:spcBef>
            </a:pPr>
            <a:r>
              <a:rPr sz="4400" b="1" spc="-5" dirty="0">
                <a:solidFill>
                  <a:srgbClr val="C00000"/>
                </a:solidFill>
                <a:latin typeface="Segoe UI"/>
                <a:cs typeface="Segoe UI"/>
              </a:rPr>
              <a:t>Still</a:t>
            </a:r>
            <a:r>
              <a:rPr sz="4200" spc="-5" dirty="0">
                <a:solidFill>
                  <a:srgbClr val="002742"/>
                </a:solidFill>
                <a:latin typeface="Segoe UI"/>
                <a:cs typeface="Segoe UI"/>
              </a:rPr>
              <a:t>, </a:t>
            </a:r>
            <a:r>
              <a:rPr sz="4200" spc="-10" dirty="0">
                <a:solidFill>
                  <a:srgbClr val="002742"/>
                </a:solidFill>
                <a:latin typeface="Segoe UI"/>
                <a:cs typeface="Segoe UI"/>
              </a:rPr>
              <a:t>we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will </a:t>
            </a:r>
            <a:r>
              <a:rPr sz="4200" spc="-5" dirty="0">
                <a:solidFill>
                  <a:srgbClr val="002742"/>
                </a:solidFill>
                <a:latin typeface="Segoe UI"/>
                <a:cs typeface="Segoe UI"/>
              </a:rPr>
              <a:t>make</a:t>
            </a:r>
            <a:r>
              <a:rPr sz="4200" spc="-60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spc="-5" dirty="0">
                <a:solidFill>
                  <a:srgbClr val="002742"/>
                </a:solidFill>
                <a:latin typeface="Segoe UI"/>
                <a:cs typeface="Segoe UI"/>
              </a:rPr>
              <a:t>it  secure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for you</a:t>
            </a:r>
            <a:r>
              <a:rPr sz="4200" spc="-25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dirty="0">
                <a:solidFill>
                  <a:srgbClr val="002742"/>
                </a:solidFill>
                <a:latin typeface="Segoe UI"/>
                <a:cs typeface="Segoe UI"/>
              </a:rPr>
              <a:t>!</a:t>
            </a:r>
            <a:endParaRPr sz="42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86144" y="374904"/>
            <a:ext cx="52578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person, young, table&#10;&#10;Description generated with high confidence">
            <a:extLst>
              <a:ext uri="{FF2B5EF4-FFF2-40B4-BE49-F238E27FC236}">
                <a16:creationId xmlns:a16="http://schemas.microsoft.com/office/drawing/2014/main" id="{953AEC6B-9114-4B06-A598-32160FF86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" y="487"/>
            <a:ext cx="5774948" cy="68570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5448E4-7209-474E-8CC5-551712FDF2BE}"/>
              </a:ext>
            </a:extLst>
          </p:cNvPr>
          <p:cNvGrpSpPr/>
          <p:nvPr/>
        </p:nvGrpSpPr>
        <p:grpSpPr>
          <a:xfrm>
            <a:off x="6247107" y="2806518"/>
            <a:ext cx="5626573" cy="2572701"/>
            <a:chOff x="6247128" y="3429000"/>
            <a:chExt cx="5627372" cy="25730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637B07-34FD-4D59-9764-1C5213280FA7}"/>
                </a:ext>
              </a:extLst>
            </p:cNvPr>
            <p:cNvSpPr/>
            <p:nvPr/>
          </p:nvSpPr>
          <p:spPr>
            <a:xfrm>
              <a:off x="6247128" y="5156322"/>
              <a:ext cx="5627372" cy="84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spc="4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of workforce will be </a:t>
              </a:r>
              <a:br>
                <a:rPr lang="en-US" altLang="en-US" sz="2400" spc="4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</a:br>
              <a:r>
                <a:rPr lang="en-US" altLang="en-US" sz="2400" spc="4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millennials by 2020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54E51-0435-423A-AA8C-1AAA9E94370D}"/>
                </a:ext>
              </a:extLst>
            </p:cNvPr>
            <p:cNvSpPr/>
            <p:nvPr/>
          </p:nvSpPr>
          <p:spPr>
            <a:xfrm>
              <a:off x="6247129" y="3429000"/>
              <a:ext cx="3222421" cy="1897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5"/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  <a:r>
                <a:rPr lang="en-US" altLang="en-US" sz="114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50</a:t>
              </a:r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%</a:t>
              </a:r>
              <a:endParaRPr lang="en-US" sz="11498" spc="-150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69C0A6-455C-4236-AC0C-BB085F9368F1}"/>
              </a:ext>
            </a:extLst>
          </p:cNvPr>
          <p:cNvSpPr txBox="1">
            <a:spLocks/>
          </p:cNvSpPr>
          <p:nvPr/>
        </p:nvSpPr>
        <p:spPr>
          <a:xfrm>
            <a:off x="6247107" y="585661"/>
            <a:ext cx="5060234" cy="95461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 eaLnBrk="0" fontAlgn="base" hangingPunct="0">
              <a:spcAft>
                <a:spcPct val="0"/>
              </a:spcAft>
            </a:pPr>
            <a:r>
              <a:rPr lang="en-US" sz="44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New generations.</a:t>
            </a:r>
          </a:p>
          <a:p>
            <a:pPr defTabSz="914225" eaLnBrk="0" fontAlgn="base" hangingPunct="0">
              <a:spcAft>
                <a:spcPct val="0"/>
              </a:spcAft>
            </a:pPr>
            <a:r>
              <a:rPr lang="en-US" sz="44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New expectations. </a:t>
            </a:r>
          </a:p>
        </p:txBody>
      </p:sp>
    </p:spTree>
    <p:extLst>
      <p:ext uri="{BB962C8B-B14F-4D97-AF65-F5344CB8AC3E}">
        <p14:creationId xmlns:p14="http://schemas.microsoft.com/office/powerpoint/2010/main" val="16703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034E-7 -1.22106E-6 L -8.45034E-7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1.85185E-6 L 1.04167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bench in front of a window&#10;&#10;Description generated with high confidence">
            <a:extLst>
              <a:ext uri="{FF2B5EF4-FFF2-40B4-BE49-F238E27FC236}">
                <a16:creationId xmlns:a16="http://schemas.microsoft.com/office/drawing/2014/main" id="{95D1EBF8-2A2B-4D11-BA66-34FA72A67A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365" y="487"/>
            <a:ext cx="5775771" cy="68570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B86C07-D441-4B25-8C29-53AE3EDAF0D7}"/>
              </a:ext>
            </a:extLst>
          </p:cNvPr>
          <p:cNvSpPr/>
          <p:nvPr/>
        </p:nvSpPr>
        <p:spPr bwMode="auto">
          <a:xfrm>
            <a:off x="6415367" y="487"/>
            <a:ext cx="5775768" cy="6857027"/>
          </a:xfrm>
          <a:prstGeom prst="rect">
            <a:avLst/>
          </a:prstGeom>
          <a:solidFill>
            <a:srgbClr val="2C292A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448E4-7209-474E-8CC5-551712FDF2BE}"/>
              </a:ext>
            </a:extLst>
          </p:cNvPr>
          <p:cNvGrpSpPr/>
          <p:nvPr/>
        </p:nvGrpSpPr>
        <p:grpSpPr>
          <a:xfrm>
            <a:off x="379572" y="2806518"/>
            <a:ext cx="5626573" cy="2572701"/>
            <a:chOff x="6247128" y="3429000"/>
            <a:chExt cx="5627372" cy="25730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637B07-34FD-4D59-9764-1C5213280FA7}"/>
                </a:ext>
              </a:extLst>
            </p:cNvPr>
            <p:cNvSpPr/>
            <p:nvPr/>
          </p:nvSpPr>
          <p:spPr>
            <a:xfrm>
              <a:off x="6247128" y="5156322"/>
              <a:ext cx="5627372" cy="84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of the global workforce </a:t>
              </a:r>
              <a:b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</a:br>
              <a: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will be mobile by 2022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54E51-0435-423A-AA8C-1AAA9E94370D}"/>
                </a:ext>
              </a:extLst>
            </p:cNvPr>
            <p:cNvSpPr/>
            <p:nvPr/>
          </p:nvSpPr>
          <p:spPr>
            <a:xfrm>
              <a:off x="6247129" y="3429000"/>
              <a:ext cx="3163494" cy="1861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5"/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  <a:r>
                <a:rPr lang="en-US" altLang="en-US" sz="114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42</a:t>
              </a:r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%</a:t>
              </a:r>
              <a:endParaRPr lang="en-US" sz="11498" spc="-150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69C0A6-455C-4236-AC0C-BB085F9368F1}"/>
              </a:ext>
            </a:extLst>
          </p:cNvPr>
          <p:cNvSpPr txBox="1">
            <a:spLocks/>
          </p:cNvSpPr>
          <p:nvPr/>
        </p:nvSpPr>
        <p:spPr>
          <a:xfrm>
            <a:off x="379571" y="585661"/>
            <a:ext cx="5060234" cy="95461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 eaLnBrk="0" fontAlgn="base" hangingPunct="0">
              <a:spcAft>
                <a:spcPct val="0"/>
              </a:spcAft>
            </a:pPr>
            <a:r>
              <a:rPr lang="en-US" sz="4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Flexibility to work</a:t>
            </a:r>
            <a:br>
              <a:rPr lang="en-US" sz="4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from anywhere</a:t>
            </a:r>
          </a:p>
        </p:txBody>
      </p:sp>
    </p:spTree>
    <p:extLst>
      <p:ext uri="{BB962C8B-B14F-4D97-AF65-F5344CB8AC3E}">
        <p14:creationId xmlns:p14="http://schemas.microsoft.com/office/powerpoint/2010/main" val="28050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1.875E-6 0.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1.11022E-16 L 1.04167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9B65310C-D78A-4BE5-836B-878CBA0FED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" y="487"/>
            <a:ext cx="5774948" cy="68570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5448E4-7209-474E-8CC5-551712FDF2BE}"/>
              </a:ext>
            </a:extLst>
          </p:cNvPr>
          <p:cNvGrpSpPr/>
          <p:nvPr/>
        </p:nvGrpSpPr>
        <p:grpSpPr>
          <a:xfrm>
            <a:off x="6232505" y="2806518"/>
            <a:ext cx="5626573" cy="2572701"/>
            <a:chOff x="6247128" y="3429000"/>
            <a:chExt cx="5627372" cy="25730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637B07-34FD-4D59-9764-1C5213280FA7}"/>
                </a:ext>
              </a:extLst>
            </p:cNvPr>
            <p:cNvSpPr/>
            <p:nvPr/>
          </p:nvSpPr>
          <p:spPr>
            <a:xfrm>
              <a:off x="6247128" y="5156322"/>
              <a:ext cx="5627372" cy="84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of workers believe creativity </a:t>
              </a:r>
              <a:b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</a:br>
              <a:r>
                <a:rPr lang="en-US" altLang="en-US" sz="2400" spc="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fuels success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54E51-0435-423A-AA8C-1AAA9E94370D}"/>
                </a:ext>
              </a:extLst>
            </p:cNvPr>
            <p:cNvSpPr/>
            <p:nvPr/>
          </p:nvSpPr>
          <p:spPr>
            <a:xfrm>
              <a:off x="6247129" y="3429000"/>
              <a:ext cx="2559162" cy="1897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5"/>
              <a:r>
                <a:rPr lang="en-US" altLang="en-US" sz="114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72</a:t>
              </a:r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%</a:t>
              </a:r>
              <a:endParaRPr lang="en-US" sz="11498" spc="-150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69C0A6-455C-4236-AC0C-BB085F9368F1}"/>
              </a:ext>
            </a:extLst>
          </p:cNvPr>
          <p:cNvSpPr txBox="1">
            <a:spLocks/>
          </p:cNvSpPr>
          <p:nvPr/>
        </p:nvSpPr>
        <p:spPr>
          <a:xfrm>
            <a:off x="6232505" y="585661"/>
            <a:ext cx="5060234" cy="95461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 eaLnBrk="0" fontAlgn="base" hangingPunct="0">
              <a:spcAft>
                <a:spcPct val="0"/>
              </a:spcAft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From routine tasks</a:t>
            </a:r>
            <a:b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creative thinking </a:t>
            </a:r>
            <a:r>
              <a:rPr lang="en-US" sz="44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1.11022E-16 0.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1.85185E-6 L 2.91667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 in a room&#10;&#10;Description generated with very high confidence">
            <a:extLst>
              <a:ext uri="{FF2B5EF4-FFF2-40B4-BE49-F238E27FC236}">
                <a16:creationId xmlns:a16="http://schemas.microsoft.com/office/drawing/2014/main" id="{34B0E415-2508-4653-B948-DF9B4DBEA4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6188" y="487"/>
            <a:ext cx="5774948" cy="68570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E7B60-4AB6-497D-8A18-3ACD69F7F4EF}"/>
              </a:ext>
            </a:extLst>
          </p:cNvPr>
          <p:cNvSpPr txBox="1">
            <a:spLocks/>
          </p:cNvSpPr>
          <p:nvPr/>
        </p:nvSpPr>
        <p:spPr>
          <a:xfrm>
            <a:off x="357998" y="585661"/>
            <a:ext cx="5060234" cy="95461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 eaLnBrk="0" fontAlgn="base" hangingPunct="0">
              <a:spcAft>
                <a:spcPct val="0"/>
              </a:spcAft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Cyberthreats are at an all-time high </a:t>
            </a:r>
            <a:r>
              <a:rPr lang="en-US" sz="44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 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AEE533-B2EC-4056-8E54-1706B31792AA}"/>
              </a:ext>
            </a:extLst>
          </p:cNvPr>
          <p:cNvGrpSpPr/>
          <p:nvPr/>
        </p:nvGrpSpPr>
        <p:grpSpPr>
          <a:xfrm>
            <a:off x="357998" y="2787066"/>
            <a:ext cx="4595576" cy="2572701"/>
            <a:chOff x="6247128" y="2786974"/>
            <a:chExt cx="4596228" cy="25730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72F103-10D8-433A-98DF-B251C1F2ABD2}"/>
                </a:ext>
              </a:extLst>
            </p:cNvPr>
            <p:cNvSpPr/>
            <p:nvPr/>
          </p:nvSpPr>
          <p:spPr>
            <a:xfrm>
              <a:off x="6247128" y="4514296"/>
              <a:ext cx="4596228" cy="84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of businesses expect to </a:t>
              </a:r>
            </a:p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/>
                  <a:ea typeface="Calibri" panose="020F0502020204030204" pitchFamily="34" charset="0"/>
                </a:rPr>
                <a:t>be hacked in the next year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BDC30F-1DE4-4A7D-9EC2-3B993C3A8CC2}"/>
                </a:ext>
              </a:extLst>
            </p:cNvPr>
            <p:cNvSpPr/>
            <p:nvPr/>
          </p:nvSpPr>
          <p:spPr>
            <a:xfrm>
              <a:off x="6247129" y="2786974"/>
              <a:ext cx="2927819" cy="1861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5"/>
              <a:r>
                <a:rPr lang="en-US" altLang="en-US" sz="114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74</a:t>
              </a:r>
              <a:r>
                <a:rPr lang="en-US" altLang="en-US" sz="71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%</a:t>
              </a:r>
              <a:r>
                <a:rPr lang="en-US" altLang="en-US" sz="11498" spc="-15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endParaRPr lang="en-US" sz="11498" spc="-150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4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1.04167E-6 0.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07407E-6 L 1.66667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255"/>
              </a:lnSpc>
              <a:spcBef>
                <a:spcPts val="105"/>
              </a:spcBef>
            </a:pPr>
            <a:r>
              <a:rPr spc="-290" dirty="0"/>
              <a:t>Different</a:t>
            </a:r>
            <a:r>
              <a:rPr spc="-690" dirty="0"/>
              <a:t> </a:t>
            </a:r>
            <a:r>
              <a:rPr spc="-360" dirty="0">
                <a:solidFill>
                  <a:srgbClr val="FFFFFF"/>
                </a:solidFill>
              </a:rPr>
              <a:t>Way</a:t>
            </a:r>
          </a:p>
          <a:p>
            <a:pPr marL="12700">
              <a:lnSpc>
                <a:spcPts val="11215"/>
              </a:lnSpc>
            </a:pPr>
            <a:r>
              <a:rPr sz="9400" spc="-170" dirty="0"/>
              <a:t>Smart</a:t>
            </a:r>
            <a:r>
              <a:rPr sz="9400" spc="-595" dirty="0"/>
              <a:t> </a:t>
            </a:r>
            <a:r>
              <a:rPr sz="9400" spc="-380" dirty="0">
                <a:solidFill>
                  <a:srgbClr val="FFFFFF"/>
                </a:solidFill>
              </a:rPr>
              <a:t>Way</a:t>
            </a:r>
            <a:endParaRPr sz="9400"/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0" dirty="0"/>
              <a:t>Yet, </a:t>
            </a:r>
            <a:r>
              <a:rPr spc="-335" dirty="0">
                <a:solidFill>
                  <a:srgbClr val="FFFFFF"/>
                </a:solidFill>
              </a:rPr>
              <a:t>Familiar</a:t>
            </a:r>
            <a:r>
              <a:rPr spc="-675" dirty="0">
                <a:solidFill>
                  <a:srgbClr val="FFFFFF"/>
                </a:solidFill>
              </a:rPr>
              <a:t> </a:t>
            </a:r>
            <a:r>
              <a:rPr spc="-245" dirty="0"/>
              <a:t>tools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94DF1C7-2165-4E4F-A3E2-1569FECA7273}"/>
              </a:ext>
            </a:extLst>
          </p:cNvPr>
          <p:cNvSpPr txBox="1">
            <a:spLocks/>
          </p:cNvSpPr>
          <p:nvPr/>
        </p:nvSpPr>
        <p:spPr>
          <a:xfrm>
            <a:off x="2234614" y="843991"/>
            <a:ext cx="7722772" cy="6647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14367">
              <a:lnSpc>
                <a:spcPct val="90000"/>
              </a:lnSpc>
              <a:spcBef>
                <a:spcPct val="0"/>
              </a:spcBef>
              <a:buNone/>
              <a:defRPr sz="4800" b="0" cap="none" spc="-98" baseline="0">
                <a:ln w="3175">
                  <a:noFill/>
                </a:ln>
                <a:solidFill>
                  <a:schemeClr val="accent4"/>
                </a:solidFill>
                <a:effectLst/>
                <a:cs typeface="Segoe UI Semibold" panose="020B0702040204020203" pitchFamily="34" charset="0"/>
              </a:defRPr>
            </a:lvl1pPr>
          </a:lstStyle>
          <a:p>
            <a:pPr defTabSz="914192"/>
            <a:r>
              <a:rPr lang="en-US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light"/>
              </a:rPr>
              <a:t>Microsoft 365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2C8BE366-14AC-4020-BED6-3983CF7B5C7C}"/>
              </a:ext>
            </a:extLst>
          </p:cNvPr>
          <p:cNvSpPr/>
          <p:nvPr/>
        </p:nvSpPr>
        <p:spPr>
          <a:xfrm>
            <a:off x="569362" y="3955936"/>
            <a:ext cx="2542585" cy="7751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Unlocks 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creativity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9AC721-C8C2-45A6-B995-2475D7778556}"/>
              </a:ext>
            </a:extLst>
          </p:cNvPr>
          <p:cNvSpPr/>
          <p:nvPr/>
        </p:nvSpPr>
        <p:spPr>
          <a:xfrm>
            <a:off x="3406259" y="3955936"/>
            <a:ext cx="2542585" cy="775156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Built for 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teamwork</a:t>
            </a:r>
          </a:p>
        </p:txBody>
      </p:sp>
      <p:sp>
        <p:nvSpPr>
          <p:cNvPr id="35" name="people_14">
            <a:extLst>
              <a:ext uri="{FF2B5EF4-FFF2-40B4-BE49-F238E27FC236}">
                <a16:creationId xmlns:a16="http://schemas.microsoft.com/office/drawing/2014/main" id="{96D0064A-09F1-4719-BA63-EE8B52C696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5595" y="3114976"/>
            <a:ext cx="983911" cy="509184"/>
          </a:xfrm>
          <a:custGeom>
            <a:avLst/>
            <a:gdLst>
              <a:gd name="T0" fmla="*/ 134 w 355"/>
              <a:gd name="T1" fmla="*/ 53 h 182"/>
              <a:gd name="T2" fmla="*/ 187 w 355"/>
              <a:gd name="T3" fmla="*/ 0 h 182"/>
              <a:gd name="T4" fmla="*/ 240 w 355"/>
              <a:gd name="T5" fmla="*/ 53 h 182"/>
              <a:gd name="T6" fmla="*/ 187 w 355"/>
              <a:gd name="T7" fmla="*/ 106 h 182"/>
              <a:gd name="T8" fmla="*/ 134 w 355"/>
              <a:gd name="T9" fmla="*/ 53 h 182"/>
              <a:gd name="T10" fmla="*/ 257 w 355"/>
              <a:gd name="T11" fmla="*/ 158 h 182"/>
              <a:gd name="T12" fmla="*/ 187 w 355"/>
              <a:gd name="T13" fmla="*/ 107 h 182"/>
              <a:gd name="T14" fmla="*/ 112 w 355"/>
              <a:gd name="T15" fmla="*/ 181 h 182"/>
              <a:gd name="T16" fmla="*/ 304 w 355"/>
              <a:gd name="T17" fmla="*/ 129 h 182"/>
              <a:gd name="T18" fmla="*/ 341 w 355"/>
              <a:gd name="T19" fmla="*/ 92 h 182"/>
              <a:gd name="T20" fmla="*/ 304 w 355"/>
              <a:gd name="T21" fmla="*/ 55 h 182"/>
              <a:gd name="T22" fmla="*/ 267 w 355"/>
              <a:gd name="T23" fmla="*/ 92 h 182"/>
              <a:gd name="T24" fmla="*/ 304 w 355"/>
              <a:gd name="T25" fmla="*/ 129 h 182"/>
              <a:gd name="T26" fmla="*/ 355 w 355"/>
              <a:gd name="T27" fmla="*/ 181 h 182"/>
              <a:gd name="T28" fmla="*/ 304 w 355"/>
              <a:gd name="T29" fmla="*/ 129 h 182"/>
              <a:gd name="T30" fmla="*/ 252 w 355"/>
              <a:gd name="T31" fmla="*/ 181 h 182"/>
              <a:gd name="T32" fmla="*/ 67 w 355"/>
              <a:gd name="T33" fmla="*/ 131 h 182"/>
              <a:gd name="T34" fmla="*/ 118 w 355"/>
              <a:gd name="T35" fmla="*/ 80 h 182"/>
              <a:gd name="T36" fmla="*/ 67 w 355"/>
              <a:gd name="T37" fmla="*/ 30 h 182"/>
              <a:gd name="T38" fmla="*/ 17 w 355"/>
              <a:gd name="T39" fmla="*/ 80 h 182"/>
              <a:gd name="T40" fmla="*/ 67 w 355"/>
              <a:gd name="T41" fmla="*/ 131 h 182"/>
              <a:gd name="T42" fmla="*/ 117 w 355"/>
              <a:gd name="T43" fmla="*/ 153 h 182"/>
              <a:gd name="T44" fmla="*/ 67 w 355"/>
              <a:gd name="T45" fmla="*/ 132 h 182"/>
              <a:gd name="T46" fmla="*/ 0 w 355"/>
              <a:gd name="T4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5" h="182">
                <a:moveTo>
                  <a:pt x="134" y="53"/>
                </a:moveTo>
                <a:cubicBezTo>
                  <a:pt x="134" y="23"/>
                  <a:pt x="157" y="0"/>
                  <a:pt x="187" y="0"/>
                </a:cubicBezTo>
                <a:cubicBezTo>
                  <a:pt x="216" y="0"/>
                  <a:pt x="240" y="23"/>
                  <a:pt x="240" y="53"/>
                </a:cubicBezTo>
                <a:cubicBezTo>
                  <a:pt x="240" y="82"/>
                  <a:pt x="216" y="106"/>
                  <a:pt x="187" y="106"/>
                </a:cubicBezTo>
                <a:cubicBezTo>
                  <a:pt x="157" y="106"/>
                  <a:pt x="134" y="82"/>
                  <a:pt x="134" y="53"/>
                </a:cubicBezTo>
                <a:close/>
                <a:moveTo>
                  <a:pt x="257" y="158"/>
                </a:moveTo>
                <a:cubicBezTo>
                  <a:pt x="248" y="128"/>
                  <a:pt x="220" y="107"/>
                  <a:pt x="187" y="107"/>
                </a:cubicBezTo>
                <a:cubicBezTo>
                  <a:pt x="146" y="107"/>
                  <a:pt x="112" y="140"/>
                  <a:pt x="112" y="181"/>
                </a:cubicBezTo>
                <a:moveTo>
                  <a:pt x="304" y="129"/>
                </a:moveTo>
                <a:cubicBezTo>
                  <a:pt x="324" y="129"/>
                  <a:pt x="341" y="112"/>
                  <a:pt x="341" y="92"/>
                </a:cubicBezTo>
                <a:cubicBezTo>
                  <a:pt x="341" y="71"/>
                  <a:pt x="324" y="55"/>
                  <a:pt x="304" y="55"/>
                </a:cubicBezTo>
                <a:cubicBezTo>
                  <a:pt x="283" y="55"/>
                  <a:pt x="267" y="71"/>
                  <a:pt x="267" y="92"/>
                </a:cubicBezTo>
                <a:cubicBezTo>
                  <a:pt x="267" y="112"/>
                  <a:pt x="283" y="129"/>
                  <a:pt x="304" y="129"/>
                </a:cubicBezTo>
                <a:close/>
                <a:moveTo>
                  <a:pt x="355" y="181"/>
                </a:moveTo>
                <a:cubicBezTo>
                  <a:pt x="355" y="152"/>
                  <a:pt x="332" y="129"/>
                  <a:pt x="304" y="129"/>
                </a:cubicBezTo>
                <a:cubicBezTo>
                  <a:pt x="275" y="129"/>
                  <a:pt x="252" y="152"/>
                  <a:pt x="252" y="181"/>
                </a:cubicBezTo>
                <a:moveTo>
                  <a:pt x="67" y="131"/>
                </a:moveTo>
                <a:cubicBezTo>
                  <a:pt x="95" y="131"/>
                  <a:pt x="118" y="108"/>
                  <a:pt x="118" y="80"/>
                </a:cubicBezTo>
                <a:cubicBezTo>
                  <a:pt x="118" y="53"/>
                  <a:pt x="95" y="30"/>
                  <a:pt x="67" y="30"/>
                </a:cubicBezTo>
                <a:cubicBezTo>
                  <a:pt x="40" y="30"/>
                  <a:pt x="17" y="53"/>
                  <a:pt x="17" y="80"/>
                </a:cubicBezTo>
                <a:cubicBezTo>
                  <a:pt x="17" y="108"/>
                  <a:pt x="40" y="131"/>
                  <a:pt x="67" y="131"/>
                </a:cubicBezTo>
                <a:close/>
                <a:moveTo>
                  <a:pt x="117" y="153"/>
                </a:moveTo>
                <a:cubicBezTo>
                  <a:pt x="105" y="140"/>
                  <a:pt x="87" y="132"/>
                  <a:pt x="67" y="132"/>
                </a:cubicBezTo>
                <a:cubicBezTo>
                  <a:pt x="36" y="132"/>
                  <a:pt x="9" y="153"/>
                  <a:pt x="0" y="182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43" tIns="43920" rIns="87843" bIns="43920" numCol="1" anchor="t" anchorCtr="0" compatLnSpc="1">
            <a:prstTxWarp prst="textNoShape">
              <a:avLst/>
            </a:prstTxWarp>
          </a:bodyPr>
          <a:lstStyle/>
          <a:p>
            <a:pPr defTabSz="878232">
              <a:defRPr/>
            </a:pPr>
            <a:endParaRPr lang="en-US" sz="1729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EE977F-28C5-4C29-AEB7-B3549B8F4592}"/>
              </a:ext>
            </a:extLst>
          </p:cNvPr>
          <p:cNvSpPr/>
          <p:nvPr/>
        </p:nvSpPr>
        <p:spPr>
          <a:xfrm>
            <a:off x="6243157" y="3955936"/>
            <a:ext cx="2542585" cy="775156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Integrated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for simplicity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F926D-F37A-42B8-9C0D-AECFD148B3FF}"/>
              </a:ext>
            </a:extLst>
          </p:cNvPr>
          <p:cNvGrpSpPr/>
          <p:nvPr/>
        </p:nvGrpSpPr>
        <p:grpSpPr>
          <a:xfrm>
            <a:off x="7179860" y="3056327"/>
            <a:ext cx="666475" cy="626486"/>
            <a:chOff x="8039387" y="2527477"/>
            <a:chExt cx="765248" cy="719332"/>
          </a:xfrm>
          <a:solidFill>
            <a:schemeClr val="tx1"/>
          </a:solidFill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D13F07B-4F00-4223-AC18-B378533C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9387" y="2527477"/>
              <a:ext cx="765248" cy="719332"/>
            </a:xfrm>
            <a:custGeom>
              <a:avLst/>
              <a:gdLst>
                <a:gd name="T0" fmla="*/ 314 w 400"/>
                <a:gd name="T1" fmla="*/ 318 h 376"/>
                <a:gd name="T2" fmla="*/ 314 w 400"/>
                <a:gd name="T3" fmla="*/ 376 h 376"/>
                <a:gd name="T4" fmla="*/ 0 w 400"/>
                <a:gd name="T5" fmla="*/ 376 h 376"/>
                <a:gd name="T6" fmla="*/ 0 w 400"/>
                <a:gd name="T7" fmla="*/ 82 h 376"/>
                <a:gd name="T8" fmla="*/ 57 w 400"/>
                <a:gd name="T9" fmla="*/ 82 h 376"/>
                <a:gd name="T10" fmla="*/ 57 w 400"/>
                <a:gd name="T11" fmla="*/ 157 h 376"/>
                <a:gd name="T12" fmla="*/ 25 w 400"/>
                <a:gd name="T13" fmla="*/ 157 h 376"/>
                <a:gd name="T14" fmla="*/ 25 w 400"/>
                <a:gd name="T15" fmla="*/ 351 h 376"/>
                <a:gd name="T16" fmla="*/ 289 w 400"/>
                <a:gd name="T17" fmla="*/ 351 h 376"/>
                <a:gd name="T18" fmla="*/ 289 w 400"/>
                <a:gd name="T19" fmla="*/ 318 h 376"/>
                <a:gd name="T20" fmla="*/ 314 w 400"/>
                <a:gd name="T21" fmla="*/ 318 h 376"/>
                <a:gd name="T22" fmla="*/ 400 w 400"/>
                <a:gd name="T23" fmla="*/ 290 h 376"/>
                <a:gd name="T24" fmla="*/ 86 w 400"/>
                <a:gd name="T25" fmla="*/ 290 h 376"/>
                <a:gd name="T26" fmla="*/ 86 w 400"/>
                <a:gd name="T27" fmla="*/ 0 h 376"/>
                <a:gd name="T28" fmla="*/ 400 w 400"/>
                <a:gd name="T29" fmla="*/ 0 h 376"/>
                <a:gd name="T30" fmla="*/ 400 w 400"/>
                <a:gd name="T31" fmla="*/ 290 h 376"/>
                <a:gd name="T32" fmla="*/ 375 w 400"/>
                <a:gd name="T33" fmla="*/ 71 h 376"/>
                <a:gd name="T34" fmla="*/ 107 w 400"/>
                <a:gd name="T35" fmla="*/ 71 h 376"/>
                <a:gd name="T36" fmla="*/ 107 w 400"/>
                <a:gd name="T37" fmla="*/ 265 h 376"/>
                <a:gd name="T38" fmla="*/ 375 w 400"/>
                <a:gd name="T39" fmla="*/ 265 h 376"/>
                <a:gd name="T40" fmla="*/ 375 w 400"/>
                <a:gd name="T41" fmla="*/ 7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0" h="376">
                  <a:moveTo>
                    <a:pt x="314" y="318"/>
                  </a:moveTo>
                  <a:lnTo>
                    <a:pt x="314" y="376"/>
                  </a:lnTo>
                  <a:lnTo>
                    <a:pt x="0" y="376"/>
                  </a:lnTo>
                  <a:lnTo>
                    <a:pt x="0" y="82"/>
                  </a:lnTo>
                  <a:lnTo>
                    <a:pt x="57" y="82"/>
                  </a:lnTo>
                  <a:lnTo>
                    <a:pt x="57" y="157"/>
                  </a:lnTo>
                  <a:lnTo>
                    <a:pt x="25" y="157"/>
                  </a:lnTo>
                  <a:lnTo>
                    <a:pt x="25" y="351"/>
                  </a:lnTo>
                  <a:lnTo>
                    <a:pt x="289" y="351"/>
                  </a:lnTo>
                  <a:lnTo>
                    <a:pt x="289" y="318"/>
                  </a:lnTo>
                  <a:lnTo>
                    <a:pt x="314" y="318"/>
                  </a:lnTo>
                  <a:close/>
                  <a:moveTo>
                    <a:pt x="400" y="290"/>
                  </a:moveTo>
                  <a:lnTo>
                    <a:pt x="86" y="290"/>
                  </a:lnTo>
                  <a:lnTo>
                    <a:pt x="86" y="0"/>
                  </a:lnTo>
                  <a:lnTo>
                    <a:pt x="400" y="0"/>
                  </a:lnTo>
                  <a:lnTo>
                    <a:pt x="400" y="290"/>
                  </a:lnTo>
                  <a:close/>
                  <a:moveTo>
                    <a:pt x="375" y="71"/>
                  </a:moveTo>
                  <a:lnTo>
                    <a:pt x="107" y="71"/>
                  </a:lnTo>
                  <a:lnTo>
                    <a:pt x="107" y="265"/>
                  </a:lnTo>
                  <a:lnTo>
                    <a:pt x="375" y="265"/>
                  </a:lnTo>
                  <a:lnTo>
                    <a:pt x="375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29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93F6EAC-7269-471E-B502-0F030044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575" y="2753225"/>
              <a:ext cx="225748" cy="191312"/>
            </a:xfrm>
            <a:custGeom>
              <a:avLst/>
              <a:gdLst>
                <a:gd name="T0" fmla="*/ 29 w 33"/>
                <a:gd name="T1" fmla="*/ 0 h 28"/>
                <a:gd name="T2" fmla="*/ 30 w 33"/>
                <a:gd name="T3" fmla="*/ 0 h 28"/>
                <a:gd name="T4" fmla="*/ 33 w 33"/>
                <a:gd name="T5" fmla="*/ 2 h 28"/>
                <a:gd name="T6" fmla="*/ 33 w 33"/>
                <a:gd name="T7" fmla="*/ 3 h 28"/>
                <a:gd name="T8" fmla="*/ 33 w 33"/>
                <a:gd name="T9" fmla="*/ 3 h 28"/>
                <a:gd name="T10" fmla="*/ 14 w 33"/>
                <a:gd name="T11" fmla="*/ 28 h 28"/>
                <a:gd name="T12" fmla="*/ 1 w 33"/>
                <a:gd name="T13" fmla="*/ 14 h 28"/>
                <a:gd name="T14" fmla="*/ 1 w 33"/>
                <a:gd name="T15" fmla="*/ 13 h 28"/>
                <a:gd name="T16" fmla="*/ 1 w 33"/>
                <a:gd name="T17" fmla="*/ 13 h 28"/>
                <a:gd name="T18" fmla="*/ 4 w 33"/>
                <a:gd name="T19" fmla="*/ 10 h 28"/>
                <a:gd name="T20" fmla="*/ 4 w 33"/>
                <a:gd name="T21" fmla="*/ 9 h 28"/>
                <a:gd name="T22" fmla="*/ 5 w 33"/>
                <a:gd name="T23" fmla="*/ 10 h 28"/>
                <a:gd name="T24" fmla="*/ 14 w 33"/>
                <a:gd name="T25" fmla="*/ 19 h 28"/>
                <a:gd name="T26" fmla="*/ 28 w 33"/>
                <a:gd name="T27" fmla="*/ 0 h 28"/>
                <a:gd name="T28" fmla="*/ 29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29" y="0"/>
                  </a:moveTo>
                  <a:cubicBezTo>
                    <a:pt x="29" y="0"/>
                    <a:pt x="29" y="0"/>
                    <a:pt x="30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29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473D5-2541-49C4-8D99-5D2756B8791B}"/>
              </a:ext>
            </a:extLst>
          </p:cNvPr>
          <p:cNvSpPr/>
          <p:nvPr/>
        </p:nvSpPr>
        <p:spPr>
          <a:xfrm>
            <a:off x="9080054" y="3955936"/>
            <a:ext cx="2542585" cy="775156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Intelligent 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security 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37972E0-9052-4A58-8451-4D10D2D037AC}"/>
              </a:ext>
            </a:extLst>
          </p:cNvPr>
          <p:cNvSpPr/>
          <p:nvPr/>
        </p:nvSpPr>
        <p:spPr bwMode="auto">
          <a:xfrm>
            <a:off x="10111271" y="3017035"/>
            <a:ext cx="480150" cy="657199"/>
          </a:xfrm>
          <a:custGeom>
            <a:avLst/>
            <a:gdLst>
              <a:gd name="connsiteX0" fmla="*/ 29292 w 480218"/>
              <a:gd name="connsiteY0" fmla="*/ 314648 h 657292"/>
              <a:gd name="connsiteX1" fmla="*/ 29292 w 480218"/>
              <a:gd name="connsiteY1" fmla="*/ 622745 h 657292"/>
              <a:gd name="connsiteX2" fmla="*/ 450927 w 480218"/>
              <a:gd name="connsiteY2" fmla="*/ 622745 h 657292"/>
              <a:gd name="connsiteX3" fmla="*/ 450927 w 480218"/>
              <a:gd name="connsiteY3" fmla="*/ 314648 h 657292"/>
              <a:gd name="connsiteX4" fmla="*/ 240109 w 480218"/>
              <a:gd name="connsiteY4" fmla="*/ 33146 h 657292"/>
              <a:gd name="connsiteX5" fmla="*/ 119249 w 480218"/>
              <a:gd name="connsiteY5" fmla="*/ 154006 h 657292"/>
              <a:gd name="connsiteX6" fmla="*/ 119249 w 480218"/>
              <a:gd name="connsiteY6" fmla="*/ 280100 h 657292"/>
              <a:gd name="connsiteX7" fmla="*/ 360968 w 480218"/>
              <a:gd name="connsiteY7" fmla="*/ 280100 h 657292"/>
              <a:gd name="connsiteX8" fmla="*/ 360969 w 480218"/>
              <a:gd name="connsiteY8" fmla="*/ 154006 h 657292"/>
              <a:gd name="connsiteX9" fmla="*/ 240109 w 480218"/>
              <a:gd name="connsiteY9" fmla="*/ 33146 h 657292"/>
              <a:gd name="connsiteX10" fmla="*/ 240109 w 480218"/>
              <a:gd name="connsiteY10" fmla="*/ 0 h 657292"/>
              <a:gd name="connsiteX11" fmla="*/ 392311 w 480218"/>
              <a:gd name="connsiteY11" fmla="*/ 152202 h 657292"/>
              <a:gd name="connsiteX12" fmla="*/ 392311 w 480218"/>
              <a:gd name="connsiteY12" fmla="*/ 280100 h 657292"/>
              <a:gd name="connsiteX13" fmla="*/ 480218 w 480218"/>
              <a:gd name="connsiteY13" fmla="*/ 280100 h 657292"/>
              <a:gd name="connsiteX14" fmla="*/ 480218 w 480218"/>
              <a:gd name="connsiteY14" fmla="*/ 657292 h 657292"/>
              <a:gd name="connsiteX15" fmla="*/ 0 w 480218"/>
              <a:gd name="connsiteY15" fmla="*/ 657292 h 657292"/>
              <a:gd name="connsiteX16" fmla="*/ 0 w 480218"/>
              <a:gd name="connsiteY16" fmla="*/ 280100 h 657292"/>
              <a:gd name="connsiteX17" fmla="*/ 87907 w 480218"/>
              <a:gd name="connsiteY17" fmla="*/ 280100 h 657292"/>
              <a:gd name="connsiteX18" fmla="*/ 87907 w 480218"/>
              <a:gd name="connsiteY18" fmla="*/ 152202 h 657292"/>
              <a:gd name="connsiteX19" fmla="*/ 240109 w 480218"/>
              <a:gd name="connsiteY19" fmla="*/ 0 h 65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218" h="657292">
                <a:moveTo>
                  <a:pt x="29292" y="314648"/>
                </a:moveTo>
                <a:lnTo>
                  <a:pt x="29292" y="622745"/>
                </a:lnTo>
                <a:lnTo>
                  <a:pt x="450927" y="622745"/>
                </a:lnTo>
                <a:lnTo>
                  <a:pt x="450927" y="314648"/>
                </a:lnTo>
                <a:close/>
                <a:moveTo>
                  <a:pt x="240109" y="33146"/>
                </a:moveTo>
                <a:cubicBezTo>
                  <a:pt x="173360" y="33146"/>
                  <a:pt x="119249" y="87257"/>
                  <a:pt x="119249" y="154006"/>
                </a:cubicBezTo>
                <a:lnTo>
                  <a:pt x="119249" y="280100"/>
                </a:lnTo>
                <a:lnTo>
                  <a:pt x="360968" y="280100"/>
                </a:lnTo>
                <a:lnTo>
                  <a:pt x="360969" y="154006"/>
                </a:lnTo>
                <a:cubicBezTo>
                  <a:pt x="360969" y="87257"/>
                  <a:pt x="306858" y="33146"/>
                  <a:pt x="240109" y="33146"/>
                </a:cubicBezTo>
                <a:close/>
                <a:moveTo>
                  <a:pt x="240109" y="0"/>
                </a:moveTo>
                <a:cubicBezTo>
                  <a:pt x="324168" y="0"/>
                  <a:pt x="392311" y="68143"/>
                  <a:pt x="392311" y="152202"/>
                </a:cubicBezTo>
                <a:lnTo>
                  <a:pt x="392311" y="280100"/>
                </a:lnTo>
                <a:lnTo>
                  <a:pt x="480218" y="280100"/>
                </a:lnTo>
                <a:lnTo>
                  <a:pt x="480218" y="657292"/>
                </a:lnTo>
                <a:lnTo>
                  <a:pt x="0" y="657292"/>
                </a:lnTo>
                <a:lnTo>
                  <a:pt x="0" y="280100"/>
                </a:lnTo>
                <a:lnTo>
                  <a:pt x="87907" y="280100"/>
                </a:lnTo>
                <a:lnTo>
                  <a:pt x="87907" y="152202"/>
                </a:lnTo>
                <a:cubicBezTo>
                  <a:pt x="87907" y="68143"/>
                  <a:pt x="156050" y="0"/>
                  <a:pt x="240109" y="0"/>
                </a:cubicBezTo>
                <a:close/>
              </a:path>
            </a:pathLst>
          </a:cu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">
            <a:extLst>
              <a:ext uri="{FF2B5EF4-FFF2-40B4-BE49-F238E27FC236}">
                <a16:creationId xmlns:a16="http://schemas.microsoft.com/office/drawing/2014/main" id="{463BCF2F-8A5D-4F35-899A-A6F5EA8072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87040" y="3009959"/>
            <a:ext cx="707229" cy="728029"/>
            <a:chOff x="3732" y="2050"/>
            <a:chExt cx="374" cy="385"/>
          </a:xfrm>
          <a:solidFill>
            <a:schemeClr val="tx1"/>
          </a:solidFill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0CDD7E7A-C7F3-40C2-8B65-C5DF15F34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269"/>
              <a:ext cx="34" cy="27"/>
            </a:xfrm>
            <a:custGeom>
              <a:avLst/>
              <a:gdLst>
                <a:gd name="T0" fmla="*/ 7 w 14"/>
                <a:gd name="T1" fmla="*/ 1 h 11"/>
                <a:gd name="T2" fmla="*/ 3 w 14"/>
                <a:gd name="T3" fmla="*/ 3 h 11"/>
                <a:gd name="T4" fmla="*/ 1 w 14"/>
                <a:gd name="T5" fmla="*/ 8 h 11"/>
                <a:gd name="T6" fmla="*/ 5 w 14"/>
                <a:gd name="T7" fmla="*/ 11 h 11"/>
                <a:gd name="T8" fmla="*/ 7 w 14"/>
                <a:gd name="T9" fmla="*/ 10 h 11"/>
                <a:gd name="T10" fmla="*/ 11 w 14"/>
                <a:gd name="T11" fmla="*/ 8 h 11"/>
                <a:gd name="T12" fmla="*/ 12 w 14"/>
                <a:gd name="T13" fmla="*/ 3 h 11"/>
                <a:gd name="T14" fmla="*/ 7 w 14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">
                  <a:moveTo>
                    <a:pt x="7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2" y="10"/>
                    <a:pt x="3" y="11"/>
                    <a:pt x="5" y="11"/>
                  </a:cubicBezTo>
                  <a:cubicBezTo>
                    <a:pt x="5" y="11"/>
                    <a:pt x="6" y="10"/>
                    <a:pt x="7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7"/>
                    <a:pt x="14" y="5"/>
                    <a:pt x="12" y="3"/>
                  </a:cubicBezTo>
                  <a:cubicBezTo>
                    <a:pt x="11" y="1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95380F8C-AD3E-444D-848E-60B5C576B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0" y="2169"/>
              <a:ext cx="104" cy="102"/>
            </a:xfrm>
            <a:custGeom>
              <a:avLst/>
              <a:gdLst>
                <a:gd name="T0" fmla="*/ 41 w 43"/>
                <a:gd name="T1" fmla="*/ 30 h 42"/>
                <a:gd name="T2" fmla="*/ 14 w 43"/>
                <a:gd name="T3" fmla="*/ 1 h 42"/>
                <a:gd name="T4" fmla="*/ 10 w 43"/>
                <a:gd name="T5" fmla="*/ 0 h 42"/>
                <a:gd name="T6" fmla="*/ 7 w 43"/>
                <a:gd name="T7" fmla="*/ 3 h 42"/>
                <a:gd name="T8" fmla="*/ 0 w 43"/>
                <a:gd name="T9" fmla="*/ 30 h 42"/>
                <a:gd name="T10" fmla="*/ 3 w 43"/>
                <a:gd name="T11" fmla="*/ 39 h 42"/>
                <a:gd name="T12" fmla="*/ 10 w 43"/>
                <a:gd name="T13" fmla="*/ 42 h 42"/>
                <a:gd name="T14" fmla="*/ 10 w 43"/>
                <a:gd name="T15" fmla="*/ 42 h 42"/>
                <a:gd name="T16" fmla="*/ 13 w 43"/>
                <a:gd name="T17" fmla="*/ 42 h 42"/>
                <a:gd name="T18" fmla="*/ 24 w 43"/>
                <a:gd name="T19" fmla="*/ 40 h 42"/>
                <a:gd name="T20" fmla="*/ 40 w 43"/>
                <a:gd name="T21" fmla="*/ 37 h 42"/>
                <a:gd name="T22" fmla="*/ 42 w 43"/>
                <a:gd name="T23" fmla="*/ 35 h 42"/>
                <a:gd name="T24" fmla="*/ 42 w 43"/>
                <a:gd name="T25" fmla="*/ 33 h 42"/>
                <a:gd name="T26" fmla="*/ 41 w 43"/>
                <a:gd name="T27" fmla="*/ 30 h 42"/>
                <a:gd name="T28" fmla="*/ 13 w 43"/>
                <a:gd name="T29" fmla="*/ 13 h 42"/>
                <a:gd name="T30" fmla="*/ 25 w 43"/>
                <a:gd name="T31" fmla="*/ 25 h 42"/>
                <a:gd name="T32" fmla="*/ 9 w 43"/>
                <a:gd name="T33" fmla="*/ 33 h 42"/>
                <a:gd name="T34" fmla="*/ 8 w 43"/>
                <a:gd name="T35" fmla="*/ 31 h 42"/>
                <a:gd name="T36" fmla="*/ 13 w 43"/>
                <a:gd name="T3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2">
                  <a:moveTo>
                    <a:pt x="41" y="3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0"/>
                  </a:cubicBezTo>
                  <a:cubicBezTo>
                    <a:pt x="8" y="1"/>
                    <a:pt x="7" y="2"/>
                    <a:pt x="7" y="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1" y="36"/>
                    <a:pt x="3" y="39"/>
                  </a:cubicBezTo>
                  <a:cubicBezTo>
                    <a:pt x="5" y="41"/>
                    <a:pt x="8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2" y="42"/>
                    <a:pt x="1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43" y="32"/>
                    <a:pt x="42" y="31"/>
                    <a:pt x="41" y="30"/>
                  </a:cubicBezTo>
                  <a:close/>
                  <a:moveTo>
                    <a:pt x="13" y="13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8" y="32"/>
                    <a:pt x="8" y="31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F5FDB7-7AF2-4DD5-BAA9-4AAC15CEE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2" y="2050"/>
              <a:ext cx="374" cy="385"/>
            </a:xfrm>
            <a:custGeom>
              <a:avLst/>
              <a:gdLst>
                <a:gd name="T0" fmla="*/ 77 w 154"/>
                <a:gd name="T1" fmla="*/ 0 h 158"/>
                <a:gd name="T2" fmla="*/ 0 w 154"/>
                <a:gd name="T3" fmla="*/ 79 h 158"/>
                <a:gd name="T4" fmla="*/ 4 w 154"/>
                <a:gd name="T5" fmla="*/ 83 h 158"/>
                <a:gd name="T6" fmla="*/ 8 w 154"/>
                <a:gd name="T7" fmla="*/ 79 h 158"/>
                <a:gd name="T8" fmla="*/ 77 w 154"/>
                <a:gd name="T9" fmla="*/ 8 h 158"/>
                <a:gd name="T10" fmla="*/ 104 w 154"/>
                <a:gd name="T11" fmla="*/ 14 h 158"/>
                <a:gd name="T12" fmla="*/ 78 w 154"/>
                <a:gd name="T13" fmla="*/ 40 h 158"/>
                <a:gd name="T14" fmla="*/ 77 w 154"/>
                <a:gd name="T15" fmla="*/ 43 h 158"/>
                <a:gd name="T16" fmla="*/ 78 w 154"/>
                <a:gd name="T17" fmla="*/ 46 h 158"/>
                <a:gd name="T18" fmla="*/ 110 w 154"/>
                <a:gd name="T19" fmla="*/ 77 h 158"/>
                <a:gd name="T20" fmla="*/ 113 w 154"/>
                <a:gd name="T21" fmla="*/ 78 h 158"/>
                <a:gd name="T22" fmla="*/ 116 w 154"/>
                <a:gd name="T23" fmla="*/ 77 h 158"/>
                <a:gd name="T24" fmla="*/ 141 w 154"/>
                <a:gd name="T25" fmla="*/ 53 h 158"/>
                <a:gd name="T26" fmla="*/ 146 w 154"/>
                <a:gd name="T27" fmla="*/ 79 h 158"/>
                <a:gd name="T28" fmla="*/ 77 w 154"/>
                <a:gd name="T29" fmla="*/ 150 h 158"/>
                <a:gd name="T30" fmla="*/ 21 w 154"/>
                <a:gd name="T31" fmla="*/ 121 h 158"/>
                <a:gd name="T32" fmla="*/ 29 w 154"/>
                <a:gd name="T33" fmla="*/ 124 h 158"/>
                <a:gd name="T34" fmla="*/ 34 w 154"/>
                <a:gd name="T35" fmla="*/ 121 h 158"/>
                <a:gd name="T36" fmla="*/ 32 w 154"/>
                <a:gd name="T37" fmla="*/ 116 h 158"/>
                <a:gd name="T38" fmla="*/ 14 w 154"/>
                <a:gd name="T39" fmla="*/ 110 h 158"/>
                <a:gd name="T40" fmla="*/ 10 w 154"/>
                <a:gd name="T41" fmla="*/ 109 h 158"/>
                <a:gd name="T42" fmla="*/ 8 w 154"/>
                <a:gd name="T43" fmla="*/ 110 h 158"/>
                <a:gd name="T44" fmla="*/ 6 w 154"/>
                <a:gd name="T45" fmla="*/ 113 h 158"/>
                <a:gd name="T46" fmla="*/ 4 w 154"/>
                <a:gd name="T47" fmla="*/ 135 h 158"/>
                <a:gd name="T48" fmla="*/ 8 w 154"/>
                <a:gd name="T49" fmla="*/ 140 h 158"/>
                <a:gd name="T50" fmla="*/ 8 w 154"/>
                <a:gd name="T51" fmla="*/ 140 h 158"/>
                <a:gd name="T52" fmla="*/ 12 w 154"/>
                <a:gd name="T53" fmla="*/ 136 h 158"/>
                <a:gd name="T54" fmla="*/ 13 w 154"/>
                <a:gd name="T55" fmla="*/ 124 h 158"/>
                <a:gd name="T56" fmla="*/ 77 w 154"/>
                <a:gd name="T57" fmla="*/ 158 h 158"/>
                <a:gd name="T58" fmla="*/ 154 w 154"/>
                <a:gd name="T59" fmla="*/ 79 h 158"/>
                <a:gd name="T60" fmla="*/ 77 w 154"/>
                <a:gd name="T61" fmla="*/ 0 h 158"/>
                <a:gd name="T62" fmla="*/ 112 w 154"/>
                <a:gd name="T63" fmla="*/ 18 h 158"/>
                <a:gd name="T64" fmla="*/ 131 w 154"/>
                <a:gd name="T65" fmla="*/ 35 h 158"/>
                <a:gd name="T66" fmla="*/ 105 w 154"/>
                <a:gd name="T67" fmla="*/ 60 h 158"/>
                <a:gd name="T68" fmla="*/ 87 w 154"/>
                <a:gd name="T69" fmla="*/ 43 h 158"/>
                <a:gd name="T70" fmla="*/ 112 w 154"/>
                <a:gd name="T71" fmla="*/ 1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158">
                  <a:moveTo>
                    <a:pt x="77" y="0"/>
                  </a:moveTo>
                  <a:cubicBezTo>
                    <a:pt x="35" y="0"/>
                    <a:pt x="0" y="35"/>
                    <a:pt x="0" y="79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6" y="83"/>
                    <a:pt x="8" y="81"/>
                    <a:pt x="8" y="79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87" y="8"/>
                    <a:pt x="96" y="10"/>
                    <a:pt x="104" y="14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7" y="41"/>
                    <a:pt x="77" y="42"/>
                    <a:pt x="77" y="43"/>
                  </a:cubicBezTo>
                  <a:cubicBezTo>
                    <a:pt x="77" y="44"/>
                    <a:pt x="77" y="45"/>
                    <a:pt x="78" y="46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8"/>
                    <a:pt x="112" y="78"/>
                    <a:pt x="113" y="78"/>
                  </a:cubicBezTo>
                  <a:cubicBezTo>
                    <a:pt x="114" y="78"/>
                    <a:pt x="115" y="78"/>
                    <a:pt x="116" y="77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4" y="61"/>
                    <a:pt x="146" y="70"/>
                    <a:pt x="146" y="79"/>
                  </a:cubicBezTo>
                  <a:cubicBezTo>
                    <a:pt x="146" y="118"/>
                    <a:pt x="115" y="150"/>
                    <a:pt x="77" y="150"/>
                  </a:cubicBezTo>
                  <a:cubicBezTo>
                    <a:pt x="55" y="150"/>
                    <a:pt x="34" y="139"/>
                    <a:pt x="21" y="121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1" y="125"/>
                    <a:pt x="33" y="124"/>
                    <a:pt x="34" y="121"/>
                  </a:cubicBezTo>
                  <a:cubicBezTo>
                    <a:pt x="35" y="119"/>
                    <a:pt x="34" y="117"/>
                    <a:pt x="32" y="116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3" y="109"/>
                    <a:pt x="12" y="108"/>
                    <a:pt x="10" y="109"/>
                  </a:cubicBezTo>
                  <a:cubicBezTo>
                    <a:pt x="9" y="109"/>
                    <a:pt x="9" y="109"/>
                    <a:pt x="8" y="110"/>
                  </a:cubicBezTo>
                  <a:cubicBezTo>
                    <a:pt x="7" y="110"/>
                    <a:pt x="6" y="111"/>
                    <a:pt x="6" y="113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7"/>
                    <a:pt x="5" y="139"/>
                    <a:pt x="8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10" y="140"/>
                    <a:pt x="12" y="138"/>
                    <a:pt x="12" y="136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28" y="145"/>
                    <a:pt x="51" y="158"/>
                    <a:pt x="77" y="158"/>
                  </a:cubicBezTo>
                  <a:cubicBezTo>
                    <a:pt x="120" y="158"/>
                    <a:pt x="154" y="123"/>
                    <a:pt x="154" y="79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112" y="18"/>
                  </a:moveTo>
                  <a:cubicBezTo>
                    <a:pt x="119" y="22"/>
                    <a:pt x="126" y="28"/>
                    <a:pt x="131" y="35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87" y="43"/>
                    <a:pt x="87" y="43"/>
                    <a:pt x="87" y="43"/>
                  </a:cubicBezTo>
                  <a:lnTo>
                    <a:pt x="1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31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1.45833E-6 -0.0282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7.40741E-7 L -3.75E-6 -0.02824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4" grpId="0"/>
      <p:bldP spid="34" grpId="1"/>
      <p:bldP spid="35" grpId="0" animBg="1"/>
      <p:bldP spid="35" grpId="1" animBg="1"/>
      <p:bldP spid="37" grpId="0"/>
      <p:bldP spid="37" grpId="1"/>
      <p:bldP spid="20" grpId="0"/>
      <p:bldP spid="20" grpId="1"/>
      <p:bldP spid="42" grpId="0" animBg="1"/>
      <p:bldP spid="4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F2D96B-E646-4084-8FFE-9A8CAFD0C7C1}"/>
              </a:ext>
            </a:extLst>
          </p:cNvPr>
          <p:cNvSpPr/>
          <p:nvPr/>
        </p:nvSpPr>
        <p:spPr>
          <a:xfrm>
            <a:off x="504204" y="535374"/>
            <a:ext cx="5315562" cy="775154"/>
          </a:xfrm>
          <a:prstGeom prst="rect">
            <a:avLst/>
          </a:prstGeom>
          <a:noFill/>
        </p:spPr>
        <p:txBody>
          <a:bodyPr wrap="square" lIns="548562" rIns="548562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Unlocks creativity</a:t>
            </a:r>
          </a:p>
        </p:txBody>
      </p:sp>
      <p:pic>
        <p:nvPicPr>
          <p:cNvPr id="12" name="Picture 11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6F9A60B-7332-485A-9F5C-86F2F6A7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448" y="1462"/>
            <a:ext cx="4750688" cy="685508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8B68182-105F-46F5-A42B-97A57245CCC5}"/>
              </a:ext>
            </a:extLst>
          </p:cNvPr>
          <p:cNvSpPr txBox="1">
            <a:spLocks/>
          </p:cNvSpPr>
          <p:nvPr/>
        </p:nvSpPr>
        <p:spPr>
          <a:xfrm>
            <a:off x="308238" y="1523402"/>
            <a:ext cx="6741015" cy="3030252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4999">
              <a:lnSpc>
                <a:spcPct val="150000"/>
              </a:lnSpc>
              <a:spcBef>
                <a:spcPts val="0"/>
              </a:spcBef>
              <a:spcAft>
                <a:spcPts val="2745"/>
              </a:spcAft>
              <a:buNone/>
              <a:defRPr/>
            </a:pPr>
            <a:r>
              <a:rPr lang="en-US" sz="1961" kern="0" dirty="0">
                <a:latin typeface="Segoe UI" panose="020B0502040204020203" pitchFamily="34" charset="0"/>
                <a:cs typeface="Segoe UI" panose="020B0502040204020203" pitchFamily="34" charset="0"/>
              </a:rPr>
              <a:t>Create compelling content with intelligent apps</a:t>
            </a:r>
          </a:p>
          <a:p>
            <a:pPr marL="0" indent="0" defTabSz="894999">
              <a:lnSpc>
                <a:spcPct val="150000"/>
              </a:lnSpc>
              <a:spcBef>
                <a:spcPts val="0"/>
              </a:spcBef>
              <a:spcAft>
                <a:spcPts val="2745"/>
              </a:spcAft>
              <a:buNone/>
              <a:defRPr/>
            </a:pPr>
            <a:r>
              <a:rPr lang="en-US" sz="1961" kern="0" dirty="0">
                <a:latin typeface="Segoe UI" panose="020B0502040204020203" pitchFamily="34" charset="0"/>
                <a:cs typeface="Segoe UI" panose="020B0502040204020203" pitchFamily="34" charset="0"/>
              </a:rPr>
              <a:t>Work naturally with ink, voice, and touch</a:t>
            </a:r>
          </a:p>
          <a:p>
            <a:pPr marL="0" indent="0" defTabSz="894999">
              <a:lnSpc>
                <a:spcPct val="150000"/>
              </a:lnSpc>
              <a:spcBef>
                <a:spcPts val="0"/>
              </a:spcBef>
              <a:spcAft>
                <a:spcPts val="2745"/>
              </a:spcAft>
              <a:buNone/>
              <a:defRPr/>
            </a:pPr>
            <a:r>
              <a:rPr lang="en-US" sz="1961" kern="0" dirty="0">
                <a:latin typeface="Segoe UI" panose="020B0502040204020203" pitchFamily="34" charset="0"/>
                <a:cs typeface="Segoe UI" panose="020B0502040204020203" pitchFamily="34" charset="0"/>
              </a:rPr>
              <a:t>Visualize information in new ways </a:t>
            </a:r>
          </a:p>
          <a:p>
            <a:pPr marL="0" indent="0" defTabSz="894999">
              <a:lnSpc>
                <a:spcPct val="150000"/>
              </a:lnSpc>
              <a:spcBef>
                <a:spcPts val="0"/>
              </a:spcBef>
              <a:spcAft>
                <a:spcPts val="2745"/>
              </a:spcAft>
              <a:buNone/>
              <a:defRPr/>
            </a:pPr>
            <a:r>
              <a:rPr lang="en-US" sz="1961" kern="0" dirty="0">
                <a:latin typeface="Segoe UI" panose="020B0502040204020203" pitchFamily="34" charset="0"/>
                <a:cs typeface="Segoe UI" panose="020B0502040204020203" pitchFamily="34" charset="0"/>
              </a:rPr>
              <a:t>Connect the experience across devices</a:t>
            </a: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00B0CE61-0569-4092-BA1A-0284F8D2E8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000" y="495019"/>
            <a:ext cx="707229" cy="728029"/>
            <a:chOff x="3732" y="2050"/>
            <a:chExt cx="374" cy="385"/>
          </a:xfrm>
          <a:solidFill>
            <a:schemeClr val="tx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F7B63D9-16CC-40BD-B17E-138006891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269"/>
              <a:ext cx="34" cy="27"/>
            </a:xfrm>
            <a:custGeom>
              <a:avLst/>
              <a:gdLst>
                <a:gd name="T0" fmla="*/ 7 w 14"/>
                <a:gd name="T1" fmla="*/ 1 h 11"/>
                <a:gd name="T2" fmla="*/ 3 w 14"/>
                <a:gd name="T3" fmla="*/ 3 h 11"/>
                <a:gd name="T4" fmla="*/ 1 w 14"/>
                <a:gd name="T5" fmla="*/ 8 h 11"/>
                <a:gd name="T6" fmla="*/ 5 w 14"/>
                <a:gd name="T7" fmla="*/ 11 h 11"/>
                <a:gd name="T8" fmla="*/ 7 w 14"/>
                <a:gd name="T9" fmla="*/ 10 h 11"/>
                <a:gd name="T10" fmla="*/ 11 w 14"/>
                <a:gd name="T11" fmla="*/ 8 h 11"/>
                <a:gd name="T12" fmla="*/ 12 w 14"/>
                <a:gd name="T13" fmla="*/ 3 h 11"/>
                <a:gd name="T14" fmla="*/ 7 w 14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">
                  <a:moveTo>
                    <a:pt x="7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2" y="10"/>
                    <a:pt x="3" y="11"/>
                    <a:pt x="5" y="11"/>
                  </a:cubicBezTo>
                  <a:cubicBezTo>
                    <a:pt x="5" y="11"/>
                    <a:pt x="6" y="10"/>
                    <a:pt x="7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7"/>
                    <a:pt x="14" y="5"/>
                    <a:pt x="12" y="3"/>
                  </a:cubicBezTo>
                  <a:cubicBezTo>
                    <a:pt x="11" y="1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3F8FB2B-7D31-40D6-9B90-18063CB95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0" y="2169"/>
              <a:ext cx="104" cy="102"/>
            </a:xfrm>
            <a:custGeom>
              <a:avLst/>
              <a:gdLst>
                <a:gd name="T0" fmla="*/ 41 w 43"/>
                <a:gd name="T1" fmla="*/ 30 h 42"/>
                <a:gd name="T2" fmla="*/ 14 w 43"/>
                <a:gd name="T3" fmla="*/ 1 h 42"/>
                <a:gd name="T4" fmla="*/ 10 w 43"/>
                <a:gd name="T5" fmla="*/ 0 h 42"/>
                <a:gd name="T6" fmla="*/ 7 w 43"/>
                <a:gd name="T7" fmla="*/ 3 h 42"/>
                <a:gd name="T8" fmla="*/ 0 w 43"/>
                <a:gd name="T9" fmla="*/ 30 h 42"/>
                <a:gd name="T10" fmla="*/ 3 w 43"/>
                <a:gd name="T11" fmla="*/ 39 h 42"/>
                <a:gd name="T12" fmla="*/ 10 w 43"/>
                <a:gd name="T13" fmla="*/ 42 h 42"/>
                <a:gd name="T14" fmla="*/ 10 w 43"/>
                <a:gd name="T15" fmla="*/ 42 h 42"/>
                <a:gd name="T16" fmla="*/ 13 w 43"/>
                <a:gd name="T17" fmla="*/ 42 h 42"/>
                <a:gd name="T18" fmla="*/ 24 w 43"/>
                <a:gd name="T19" fmla="*/ 40 h 42"/>
                <a:gd name="T20" fmla="*/ 40 w 43"/>
                <a:gd name="T21" fmla="*/ 37 h 42"/>
                <a:gd name="T22" fmla="*/ 42 w 43"/>
                <a:gd name="T23" fmla="*/ 35 h 42"/>
                <a:gd name="T24" fmla="*/ 42 w 43"/>
                <a:gd name="T25" fmla="*/ 33 h 42"/>
                <a:gd name="T26" fmla="*/ 41 w 43"/>
                <a:gd name="T27" fmla="*/ 30 h 42"/>
                <a:gd name="T28" fmla="*/ 13 w 43"/>
                <a:gd name="T29" fmla="*/ 13 h 42"/>
                <a:gd name="T30" fmla="*/ 25 w 43"/>
                <a:gd name="T31" fmla="*/ 25 h 42"/>
                <a:gd name="T32" fmla="*/ 9 w 43"/>
                <a:gd name="T33" fmla="*/ 33 h 42"/>
                <a:gd name="T34" fmla="*/ 8 w 43"/>
                <a:gd name="T35" fmla="*/ 31 h 42"/>
                <a:gd name="T36" fmla="*/ 13 w 43"/>
                <a:gd name="T3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2">
                  <a:moveTo>
                    <a:pt x="41" y="3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0"/>
                  </a:cubicBezTo>
                  <a:cubicBezTo>
                    <a:pt x="8" y="1"/>
                    <a:pt x="7" y="2"/>
                    <a:pt x="7" y="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1" y="36"/>
                    <a:pt x="3" y="39"/>
                  </a:cubicBezTo>
                  <a:cubicBezTo>
                    <a:pt x="5" y="41"/>
                    <a:pt x="8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2" y="42"/>
                    <a:pt x="1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43" y="32"/>
                    <a:pt x="42" y="31"/>
                    <a:pt x="41" y="30"/>
                  </a:cubicBezTo>
                  <a:close/>
                  <a:moveTo>
                    <a:pt x="13" y="13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8" y="32"/>
                    <a:pt x="8" y="31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78B620B-A751-4268-8F17-B54F60FC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2" y="2050"/>
              <a:ext cx="374" cy="385"/>
            </a:xfrm>
            <a:custGeom>
              <a:avLst/>
              <a:gdLst>
                <a:gd name="T0" fmla="*/ 77 w 154"/>
                <a:gd name="T1" fmla="*/ 0 h 158"/>
                <a:gd name="T2" fmla="*/ 0 w 154"/>
                <a:gd name="T3" fmla="*/ 79 h 158"/>
                <a:gd name="T4" fmla="*/ 4 w 154"/>
                <a:gd name="T5" fmla="*/ 83 h 158"/>
                <a:gd name="T6" fmla="*/ 8 w 154"/>
                <a:gd name="T7" fmla="*/ 79 h 158"/>
                <a:gd name="T8" fmla="*/ 77 w 154"/>
                <a:gd name="T9" fmla="*/ 8 h 158"/>
                <a:gd name="T10" fmla="*/ 104 w 154"/>
                <a:gd name="T11" fmla="*/ 14 h 158"/>
                <a:gd name="T12" fmla="*/ 78 w 154"/>
                <a:gd name="T13" fmla="*/ 40 h 158"/>
                <a:gd name="T14" fmla="*/ 77 w 154"/>
                <a:gd name="T15" fmla="*/ 43 h 158"/>
                <a:gd name="T16" fmla="*/ 78 w 154"/>
                <a:gd name="T17" fmla="*/ 46 h 158"/>
                <a:gd name="T18" fmla="*/ 110 w 154"/>
                <a:gd name="T19" fmla="*/ 77 h 158"/>
                <a:gd name="T20" fmla="*/ 113 w 154"/>
                <a:gd name="T21" fmla="*/ 78 h 158"/>
                <a:gd name="T22" fmla="*/ 116 w 154"/>
                <a:gd name="T23" fmla="*/ 77 h 158"/>
                <a:gd name="T24" fmla="*/ 141 w 154"/>
                <a:gd name="T25" fmla="*/ 53 h 158"/>
                <a:gd name="T26" fmla="*/ 146 w 154"/>
                <a:gd name="T27" fmla="*/ 79 h 158"/>
                <a:gd name="T28" fmla="*/ 77 w 154"/>
                <a:gd name="T29" fmla="*/ 150 h 158"/>
                <a:gd name="T30" fmla="*/ 21 w 154"/>
                <a:gd name="T31" fmla="*/ 121 h 158"/>
                <a:gd name="T32" fmla="*/ 29 w 154"/>
                <a:gd name="T33" fmla="*/ 124 h 158"/>
                <a:gd name="T34" fmla="*/ 34 w 154"/>
                <a:gd name="T35" fmla="*/ 121 h 158"/>
                <a:gd name="T36" fmla="*/ 32 w 154"/>
                <a:gd name="T37" fmla="*/ 116 h 158"/>
                <a:gd name="T38" fmla="*/ 14 w 154"/>
                <a:gd name="T39" fmla="*/ 110 h 158"/>
                <a:gd name="T40" fmla="*/ 10 w 154"/>
                <a:gd name="T41" fmla="*/ 109 h 158"/>
                <a:gd name="T42" fmla="*/ 8 w 154"/>
                <a:gd name="T43" fmla="*/ 110 h 158"/>
                <a:gd name="T44" fmla="*/ 6 w 154"/>
                <a:gd name="T45" fmla="*/ 113 h 158"/>
                <a:gd name="T46" fmla="*/ 4 w 154"/>
                <a:gd name="T47" fmla="*/ 135 h 158"/>
                <a:gd name="T48" fmla="*/ 8 w 154"/>
                <a:gd name="T49" fmla="*/ 140 h 158"/>
                <a:gd name="T50" fmla="*/ 8 w 154"/>
                <a:gd name="T51" fmla="*/ 140 h 158"/>
                <a:gd name="T52" fmla="*/ 12 w 154"/>
                <a:gd name="T53" fmla="*/ 136 h 158"/>
                <a:gd name="T54" fmla="*/ 13 w 154"/>
                <a:gd name="T55" fmla="*/ 124 h 158"/>
                <a:gd name="T56" fmla="*/ 77 w 154"/>
                <a:gd name="T57" fmla="*/ 158 h 158"/>
                <a:gd name="T58" fmla="*/ 154 w 154"/>
                <a:gd name="T59" fmla="*/ 79 h 158"/>
                <a:gd name="T60" fmla="*/ 77 w 154"/>
                <a:gd name="T61" fmla="*/ 0 h 158"/>
                <a:gd name="T62" fmla="*/ 112 w 154"/>
                <a:gd name="T63" fmla="*/ 18 h 158"/>
                <a:gd name="T64" fmla="*/ 131 w 154"/>
                <a:gd name="T65" fmla="*/ 35 h 158"/>
                <a:gd name="T66" fmla="*/ 105 w 154"/>
                <a:gd name="T67" fmla="*/ 60 h 158"/>
                <a:gd name="T68" fmla="*/ 87 w 154"/>
                <a:gd name="T69" fmla="*/ 43 h 158"/>
                <a:gd name="T70" fmla="*/ 112 w 154"/>
                <a:gd name="T71" fmla="*/ 1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158">
                  <a:moveTo>
                    <a:pt x="77" y="0"/>
                  </a:moveTo>
                  <a:cubicBezTo>
                    <a:pt x="35" y="0"/>
                    <a:pt x="0" y="35"/>
                    <a:pt x="0" y="79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6" y="83"/>
                    <a:pt x="8" y="81"/>
                    <a:pt x="8" y="79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87" y="8"/>
                    <a:pt x="96" y="10"/>
                    <a:pt x="104" y="14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7" y="41"/>
                    <a:pt x="77" y="42"/>
                    <a:pt x="77" y="43"/>
                  </a:cubicBezTo>
                  <a:cubicBezTo>
                    <a:pt x="77" y="44"/>
                    <a:pt x="77" y="45"/>
                    <a:pt x="78" y="46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8"/>
                    <a:pt x="112" y="78"/>
                    <a:pt x="113" y="78"/>
                  </a:cubicBezTo>
                  <a:cubicBezTo>
                    <a:pt x="114" y="78"/>
                    <a:pt x="115" y="78"/>
                    <a:pt x="116" y="77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4" y="61"/>
                    <a:pt x="146" y="70"/>
                    <a:pt x="146" y="79"/>
                  </a:cubicBezTo>
                  <a:cubicBezTo>
                    <a:pt x="146" y="118"/>
                    <a:pt x="115" y="150"/>
                    <a:pt x="77" y="150"/>
                  </a:cubicBezTo>
                  <a:cubicBezTo>
                    <a:pt x="55" y="150"/>
                    <a:pt x="34" y="139"/>
                    <a:pt x="21" y="121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1" y="125"/>
                    <a:pt x="33" y="124"/>
                    <a:pt x="34" y="121"/>
                  </a:cubicBezTo>
                  <a:cubicBezTo>
                    <a:pt x="35" y="119"/>
                    <a:pt x="34" y="117"/>
                    <a:pt x="32" y="116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3" y="109"/>
                    <a:pt x="12" y="108"/>
                    <a:pt x="10" y="109"/>
                  </a:cubicBezTo>
                  <a:cubicBezTo>
                    <a:pt x="9" y="109"/>
                    <a:pt x="9" y="109"/>
                    <a:pt x="8" y="110"/>
                  </a:cubicBezTo>
                  <a:cubicBezTo>
                    <a:pt x="7" y="110"/>
                    <a:pt x="6" y="111"/>
                    <a:pt x="6" y="113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7"/>
                    <a:pt x="5" y="139"/>
                    <a:pt x="8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10" y="140"/>
                    <a:pt x="12" y="138"/>
                    <a:pt x="12" y="136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28" y="145"/>
                    <a:pt x="51" y="158"/>
                    <a:pt x="77" y="158"/>
                  </a:cubicBezTo>
                  <a:cubicBezTo>
                    <a:pt x="120" y="158"/>
                    <a:pt x="154" y="123"/>
                    <a:pt x="154" y="79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112" y="18"/>
                  </a:moveTo>
                  <a:cubicBezTo>
                    <a:pt x="119" y="22"/>
                    <a:pt x="126" y="28"/>
                    <a:pt x="131" y="35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87" y="43"/>
                    <a:pt x="87" y="43"/>
                    <a:pt x="87" y="43"/>
                  </a:cubicBezTo>
                  <a:lnTo>
                    <a:pt x="1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10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DFFB7D-2805-4874-8365-08781650BADD}"/>
              </a:ext>
            </a:extLst>
          </p:cNvPr>
          <p:cNvSpPr/>
          <p:nvPr/>
        </p:nvSpPr>
        <p:spPr>
          <a:xfrm>
            <a:off x="575285" y="493819"/>
            <a:ext cx="5818501" cy="775156"/>
          </a:xfrm>
          <a:prstGeom prst="rect">
            <a:avLst/>
          </a:prstGeom>
          <a:noFill/>
        </p:spPr>
        <p:txBody>
          <a:bodyPr wrap="square" lIns="548562" rIns="548562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40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Built for teamwork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9A4A1FB-E8F6-4549-AD4A-3B6CA93EFB3C}"/>
              </a:ext>
            </a:extLst>
          </p:cNvPr>
          <p:cNvSpPr txBox="1">
            <a:spLocks/>
          </p:cNvSpPr>
          <p:nvPr/>
        </p:nvSpPr>
        <p:spPr>
          <a:xfrm>
            <a:off x="456797" y="1882555"/>
            <a:ext cx="7286180" cy="3860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ts val="2353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11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1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225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92">
              <a:lnSpc>
                <a:spcPts val="2307"/>
              </a:lnSpc>
              <a:defRPr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Email and calendar with Exchange</a:t>
            </a:r>
          </a:p>
          <a:p>
            <a:pPr defTabSz="914192">
              <a:lnSpc>
                <a:spcPts val="2307"/>
              </a:lnSpc>
              <a:defRPr/>
            </a:pP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Connect to people, content, and apps with SharePoint</a:t>
            </a:r>
          </a:p>
          <a:p>
            <a:pPr defTabSz="914192">
              <a:lnSpc>
                <a:spcPts val="2307"/>
              </a:lnSpc>
              <a:defRPr/>
            </a:pP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Voice, video, and chat with Skype and Microsoft Teams </a:t>
            </a:r>
          </a:p>
          <a:p>
            <a:pPr defTabSz="914192">
              <a:lnSpc>
                <a:spcPts val="2307"/>
              </a:lnSpc>
              <a:defRPr/>
            </a:pP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Network across the organization with Yammer </a:t>
            </a:r>
          </a:p>
          <a:p>
            <a:pPr defTabSz="914192">
              <a:lnSpc>
                <a:spcPts val="2307"/>
              </a:lnSpc>
              <a:defRPr/>
            </a:pP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Co-author with Office 365 </a:t>
            </a:r>
            <a:r>
              <a:rPr lang="en-US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ProPlus</a:t>
            </a: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endParaRPr lang="en-US" dirty="0">
              <a:solidFill>
                <a:srgbClr val="35353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lnSpc>
                <a:spcPts val="2307"/>
              </a:lnSpc>
              <a:defRPr/>
            </a:pPr>
            <a:endParaRPr lang="en-US" dirty="0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19" name="Picture 18" descr="A group of people sitting at a table in a room&#10;&#10;Description generated with very high confidence">
            <a:extLst>
              <a:ext uri="{FF2B5EF4-FFF2-40B4-BE49-F238E27FC236}">
                <a16:creationId xmlns:a16="http://schemas.microsoft.com/office/drawing/2014/main" id="{4A957959-0B4E-4FF3-91E9-20AB50CC97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139" y="974"/>
            <a:ext cx="4675998" cy="6856055"/>
          </a:xfrm>
          <a:prstGeom prst="rect">
            <a:avLst/>
          </a:prstGeom>
        </p:spPr>
      </p:pic>
      <p:sp>
        <p:nvSpPr>
          <p:cNvPr id="23" name="people_14">
            <a:extLst>
              <a:ext uri="{FF2B5EF4-FFF2-40B4-BE49-F238E27FC236}">
                <a16:creationId xmlns:a16="http://schemas.microsoft.com/office/drawing/2014/main" id="{3CB45B4E-50D5-4BE8-A7A3-4F2B46E4AF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4237" y="483217"/>
            <a:ext cx="983911" cy="509184"/>
          </a:xfrm>
          <a:custGeom>
            <a:avLst/>
            <a:gdLst>
              <a:gd name="T0" fmla="*/ 134 w 355"/>
              <a:gd name="T1" fmla="*/ 53 h 182"/>
              <a:gd name="T2" fmla="*/ 187 w 355"/>
              <a:gd name="T3" fmla="*/ 0 h 182"/>
              <a:gd name="T4" fmla="*/ 240 w 355"/>
              <a:gd name="T5" fmla="*/ 53 h 182"/>
              <a:gd name="T6" fmla="*/ 187 w 355"/>
              <a:gd name="T7" fmla="*/ 106 h 182"/>
              <a:gd name="T8" fmla="*/ 134 w 355"/>
              <a:gd name="T9" fmla="*/ 53 h 182"/>
              <a:gd name="T10" fmla="*/ 257 w 355"/>
              <a:gd name="T11" fmla="*/ 158 h 182"/>
              <a:gd name="T12" fmla="*/ 187 w 355"/>
              <a:gd name="T13" fmla="*/ 107 h 182"/>
              <a:gd name="T14" fmla="*/ 112 w 355"/>
              <a:gd name="T15" fmla="*/ 181 h 182"/>
              <a:gd name="T16" fmla="*/ 304 w 355"/>
              <a:gd name="T17" fmla="*/ 129 h 182"/>
              <a:gd name="T18" fmla="*/ 341 w 355"/>
              <a:gd name="T19" fmla="*/ 92 h 182"/>
              <a:gd name="T20" fmla="*/ 304 w 355"/>
              <a:gd name="T21" fmla="*/ 55 h 182"/>
              <a:gd name="T22" fmla="*/ 267 w 355"/>
              <a:gd name="T23" fmla="*/ 92 h 182"/>
              <a:gd name="T24" fmla="*/ 304 w 355"/>
              <a:gd name="T25" fmla="*/ 129 h 182"/>
              <a:gd name="T26" fmla="*/ 355 w 355"/>
              <a:gd name="T27" fmla="*/ 181 h 182"/>
              <a:gd name="T28" fmla="*/ 304 w 355"/>
              <a:gd name="T29" fmla="*/ 129 h 182"/>
              <a:gd name="T30" fmla="*/ 252 w 355"/>
              <a:gd name="T31" fmla="*/ 181 h 182"/>
              <a:gd name="T32" fmla="*/ 67 w 355"/>
              <a:gd name="T33" fmla="*/ 131 h 182"/>
              <a:gd name="T34" fmla="*/ 118 w 355"/>
              <a:gd name="T35" fmla="*/ 80 h 182"/>
              <a:gd name="T36" fmla="*/ 67 w 355"/>
              <a:gd name="T37" fmla="*/ 30 h 182"/>
              <a:gd name="T38" fmla="*/ 17 w 355"/>
              <a:gd name="T39" fmla="*/ 80 h 182"/>
              <a:gd name="T40" fmla="*/ 67 w 355"/>
              <a:gd name="T41" fmla="*/ 131 h 182"/>
              <a:gd name="T42" fmla="*/ 117 w 355"/>
              <a:gd name="T43" fmla="*/ 153 h 182"/>
              <a:gd name="T44" fmla="*/ 67 w 355"/>
              <a:gd name="T45" fmla="*/ 132 h 182"/>
              <a:gd name="T46" fmla="*/ 0 w 355"/>
              <a:gd name="T4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5" h="182">
                <a:moveTo>
                  <a:pt x="134" y="53"/>
                </a:moveTo>
                <a:cubicBezTo>
                  <a:pt x="134" y="23"/>
                  <a:pt x="157" y="0"/>
                  <a:pt x="187" y="0"/>
                </a:cubicBezTo>
                <a:cubicBezTo>
                  <a:pt x="216" y="0"/>
                  <a:pt x="240" y="23"/>
                  <a:pt x="240" y="53"/>
                </a:cubicBezTo>
                <a:cubicBezTo>
                  <a:pt x="240" y="82"/>
                  <a:pt x="216" y="106"/>
                  <a:pt x="187" y="106"/>
                </a:cubicBezTo>
                <a:cubicBezTo>
                  <a:pt x="157" y="106"/>
                  <a:pt x="134" y="82"/>
                  <a:pt x="134" y="53"/>
                </a:cubicBezTo>
                <a:close/>
                <a:moveTo>
                  <a:pt x="257" y="158"/>
                </a:moveTo>
                <a:cubicBezTo>
                  <a:pt x="248" y="128"/>
                  <a:pt x="220" y="107"/>
                  <a:pt x="187" y="107"/>
                </a:cubicBezTo>
                <a:cubicBezTo>
                  <a:pt x="146" y="107"/>
                  <a:pt x="112" y="140"/>
                  <a:pt x="112" y="181"/>
                </a:cubicBezTo>
                <a:moveTo>
                  <a:pt x="304" y="129"/>
                </a:moveTo>
                <a:cubicBezTo>
                  <a:pt x="324" y="129"/>
                  <a:pt x="341" y="112"/>
                  <a:pt x="341" y="92"/>
                </a:cubicBezTo>
                <a:cubicBezTo>
                  <a:pt x="341" y="71"/>
                  <a:pt x="324" y="55"/>
                  <a:pt x="304" y="55"/>
                </a:cubicBezTo>
                <a:cubicBezTo>
                  <a:pt x="283" y="55"/>
                  <a:pt x="267" y="71"/>
                  <a:pt x="267" y="92"/>
                </a:cubicBezTo>
                <a:cubicBezTo>
                  <a:pt x="267" y="112"/>
                  <a:pt x="283" y="129"/>
                  <a:pt x="304" y="129"/>
                </a:cubicBezTo>
                <a:close/>
                <a:moveTo>
                  <a:pt x="355" y="181"/>
                </a:moveTo>
                <a:cubicBezTo>
                  <a:pt x="355" y="152"/>
                  <a:pt x="332" y="129"/>
                  <a:pt x="304" y="129"/>
                </a:cubicBezTo>
                <a:cubicBezTo>
                  <a:pt x="275" y="129"/>
                  <a:pt x="252" y="152"/>
                  <a:pt x="252" y="181"/>
                </a:cubicBezTo>
                <a:moveTo>
                  <a:pt x="67" y="131"/>
                </a:moveTo>
                <a:cubicBezTo>
                  <a:pt x="95" y="131"/>
                  <a:pt x="118" y="108"/>
                  <a:pt x="118" y="80"/>
                </a:cubicBezTo>
                <a:cubicBezTo>
                  <a:pt x="118" y="53"/>
                  <a:pt x="95" y="30"/>
                  <a:pt x="67" y="30"/>
                </a:cubicBezTo>
                <a:cubicBezTo>
                  <a:pt x="40" y="30"/>
                  <a:pt x="17" y="53"/>
                  <a:pt x="17" y="80"/>
                </a:cubicBezTo>
                <a:cubicBezTo>
                  <a:pt x="17" y="108"/>
                  <a:pt x="40" y="131"/>
                  <a:pt x="67" y="131"/>
                </a:cubicBezTo>
                <a:close/>
                <a:moveTo>
                  <a:pt x="117" y="153"/>
                </a:moveTo>
                <a:cubicBezTo>
                  <a:pt x="105" y="140"/>
                  <a:pt x="87" y="132"/>
                  <a:pt x="67" y="132"/>
                </a:cubicBezTo>
                <a:cubicBezTo>
                  <a:pt x="36" y="132"/>
                  <a:pt x="9" y="153"/>
                  <a:pt x="0" y="182"/>
                </a:cubicBezTo>
              </a:path>
            </a:pathLst>
          </a:custGeom>
          <a:noFill/>
          <a:ln w="38100" cap="flat">
            <a:solidFill>
              <a:srgbClr val="35353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43" tIns="43920" rIns="87843" bIns="43920" numCol="1" anchor="t" anchorCtr="0" compatLnSpc="1">
            <a:prstTxWarp prst="textNoShape">
              <a:avLst/>
            </a:prstTxWarp>
          </a:bodyPr>
          <a:lstStyle/>
          <a:p>
            <a:pPr defTabSz="878232">
              <a:defRPr/>
            </a:pPr>
            <a:endParaRPr lang="en-US" sz="1729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24" name="Collaborative">
            <a:extLst>
              <a:ext uri="{FF2B5EF4-FFF2-40B4-BE49-F238E27FC236}">
                <a16:creationId xmlns:a16="http://schemas.microsoft.com/office/drawing/2014/main" id="{D2CF408E-FDD4-4E57-8E09-E69A9CC77CD5}"/>
              </a:ext>
            </a:extLst>
          </p:cNvPr>
          <p:cNvSpPr txBox="1">
            <a:spLocks/>
          </p:cNvSpPr>
          <p:nvPr/>
        </p:nvSpPr>
        <p:spPr>
          <a:xfrm>
            <a:off x="1461680" y="5454055"/>
            <a:ext cx="4427838" cy="794421"/>
          </a:xfrm>
          <a:prstGeom prst="rect">
            <a:avLst/>
          </a:prstGeom>
        </p:spPr>
        <p:txBody>
          <a:bodyPr vert="horz" wrap="square" lIns="91401" tIns="91401" rIns="91401" bIns="91401" rtlCol="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3874"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Office 365 Groups</a:t>
            </a:r>
            <a:br>
              <a:rPr lang="en-US" sz="2000" b="1" kern="0" dirty="0">
                <a:solidFill>
                  <a:srgbClr val="353535"/>
                </a:solidFill>
                <a:latin typeface="Segoe UI Light"/>
              </a:rPr>
            </a:br>
            <a:br>
              <a:rPr lang="en-US" sz="300" b="1" kern="0" dirty="0">
                <a:solidFill>
                  <a:srgbClr val="353535"/>
                </a:solidFill>
                <a:latin typeface="Segoe UI Light"/>
              </a:rPr>
            </a:br>
            <a:r>
              <a:rPr lang="en-US" sz="16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Cross-application group membership</a:t>
            </a:r>
          </a:p>
          <a:p>
            <a:pPr defTabSz="913874">
              <a:defRPr/>
            </a:pPr>
            <a:endParaRPr lang="en-US" sz="2000" b="1" kern="0" dirty="0">
              <a:solidFill>
                <a:srgbClr val="353535"/>
              </a:solidFill>
              <a:latin typeface="Segoe UI Ligh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A3F43F-6FE0-4E4D-81DE-7B9CBA0288C9}"/>
              </a:ext>
            </a:extLst>
          </p:cNvPr>
          <p:cNvGrpSpPr/>
          <p:nvPr/>
        </p:nvGrpSpPr>
        <p:grpSpPr>
          <a:xfrm flipH="1">
            <a:off x="456797" y="5734355"/>
            <a:ext cx="1486892" cy="260903"/>
            <a:chOff x="8044930" y="5675326"/>
            <a:chExt cx="3809500" cy="29742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1B3B60-9931-414C-834F-90C5AFDCB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930" y="5972748"/>
              <a:ext cx="3809500" cy="0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392BE3-DC89-4CA9-A576-2925EB1C9C36}"/>
                </a:ext>
              </a:extLst>
            </p:cNvPr>
            <p:cNvCxnSpPr/>
            <p:nvPr/>
          </p:nvCxnSpPr>
          <p:spPr>
            <a:xfrm>
              <a:off x="11854430" y="5675326"/>
              <a:ext cx="0" cy="297422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B2D615-80E0-4A99-A1B1-22A92A50D76B}"/>
              </a:ext>
            </a:extLst>
          </p:cNvPr>
          <p:cNvGrpSpPr/>
          <p:nvPr/>
        </p:nvGrpSpPr>
        <p:grpSpPr>
          <a:xfrm>
            <a:off x="5407509" y="5734355"/>
            <a:ext cx="1486892" cy="260903"/>
            <a:chOff x="8044930" y="5675326"/>
            <a:chExt cx="3809500" cy="2974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94EABF-EFB3-4BC1-8FDE-4EF2340C6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930" y="5972748"/>
              <a:ext cx="3809500" cy="0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E5A268-65CE-45BB-A925-2F8367F598EA}"/>
                </a:ext>
              </a:extLst>
            </p:cNvPr>
            <p:cNvCxnSpPr/>
            <p:nvPr/>
          </p:nvCxnSpPr>
          <p:spPr>
            <a:xfrm>
              <a:off x="11854430" y="5675326"/>
              <a:ext cx="0" cy="297422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70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739D7D-EE46-42E2-83F6-82841057CCEA}"/>
              </a:ext>
            </a:extLst>
          </p:cNvPr>
          <p:cNvSpPr/>
          <p:nvPr/>
        </p:nvSpPr>
        <p:spPr>
          <a:xfrm>
            <a:off x="178882" y="509095"/>
            <a:ext cx="7008843" cy="775156"/>
          </a:xfrm>
          <a:prstGeom prst="rect">
            <a:avLst/>
          </a:prstGeom>
          <a:noFill/>
        </p:spPr>
        <p:txBody>
          <a:bodyPr wrap="square" lIns="548562" rIns="548562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40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Integrated for simplicity</a:t>
            </a:r>
          </a:p>
        </p:txBody>
      </p:sp>
      <p:pic>
        <p:nvPicPr>
          <p:cNvPr id="14" name="Picture 1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F006574E-CB56-4447-9575-0D40BE6BF9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"/>
          <a:stretch/>
        </p:blipFill>
        <p:spPr>
          <a:xfrm>
            <a:off x="7512451" y="1451"/>
            <a:ext cx="4678686" cy="68555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13E65-1632-42F0-BDD4-A17031741E61}"/>
              </a:ext>
            </a:extLst>
          </p:cNvPr>
          <p:cNvGrpSpPr/>
          <p:nvPr/>
        </p:nvGrpSpPr>
        <p:grpSpPr>
          <a:xfrm>
            <a:off x="456799" y="482881"/>
            <a:ext cx="666475" cy="626486"/>
            <a:chOff x="8039387" y="2527477"/>
            <a:chExt cx="765248" cy="719332"/>
          </a:xfrm>
          <a:solidFill>
            <a:srgbClr val="353535"/>
          </a:solidFill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AA2D43-8289-496E-846F-FF6B66406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9387" y="2527477"/>
              <a:ext cx="765248" cy="719332"/>
            </a:xfrm>
            <a:custGeom>
              <a:avLst/>
              <a:gdLst>
                <a:gd name="T0" fmla="*/ 314 w 400"/>
                <a:gd name="T1" fmla="*/ 318 h 376"/>
                <a:gd name="T2" fmla="*/ 314 w 400"/>
                <a:gd name="T3" fmla="*/ 376 h 376"/>
                <a:gd name="T4" fmla="*/ 0 w 400"/>
                <a:gd name="T5" fmla="*/ 376 h 376"/>
                <a:gd name="T6" fmla="*/ 0 w 400"/>
                <a:gd name="T7" fmla="*/ 82 h 376"/>
                <a:gd name="T8" fmla="*/ 57 w 400"/>
                <a:gd name="T9" fmla="*/ 82 h 376"/>
                <a:gd name="T10" fmla="*/ 57 w 400"/>
                <a:gd name="T11" fmla="*/ 157 h 376"/>
                <a:gd name="T12" fmla="*/ 25 w 400"/>
                <a:gd name="T13" fmla="*/ 157 h 376"/>
                <a:gd name="T14" fmla="*/ 25 w 400"/>
                <a:gd name="T15" fmla="*/ 351 h 376"/>
                <a:gd name="T16" fmla="*/ 289 w 400"/>
                <a:gd name="T17" fmla="*/ 351 h 376"/>
                <a:gd name="T18" fmla="*/ 289 w 400"/>
                <a:gd name="T19" fmla="*/ 318 h 376"/>
                <a:gd name="T20" fmla="*/ 314 w 400"/>
                <a:gd name="T21" fmla="*/ 318 h 376"/>
                <a:gd name="T22" fmla="*/ 400 w 400"/>
                <a:gd name="T23" fmla="*/ 290 h 376"/>
                <a:gd name="T24" fmla="*/ 86 w 400"/>
                <a:gd name="T25" fmla="*/ 290 h 376"/>
                <a:gd name="T26" fmla="*/ 86 w 400"/>
                <a:gd name="T27" fmla="*/ 0 h 376"/>
                <a:gd name="T28" fmla="*/ 400 w 400"/>
                <a:gd name="T29" fmla="*/ 0 h 376"/>
                <a:gd name="T30" fmla="*/ 400 w 400"/>
                <a:gd name="T31" fmla="*/ 290 h 376"/>
                <a:gd name="T32" fmla="*/ 375 w 400"/>
                <a:gd name="T33" fmla="*/ 71 h 376"/>
                <a:gd name="T34" fmla="*/ 107 w 400"/>
                <a:gd name="T35" fmla="*/ 71 h 376"/>
                <a:gd name="T36" fmla="*/ 107 w 400"/>
                <a:gd name="T37" fmla="*/ 265 h 376"/>
                <a:gd name="T38" fmla="*/ 375 w 400"/>
                <a:gd name="T39" fmla="*/ 265 h 376"/>
                <a:gd name="T40" fmla="*/ 375 w 400"/>
                <a:gd name="T41" fmla="*/ 7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0" h="376">
                  <a:moveTo>
                    <a:pt x="314" y="318"/>
                  </a:moveTo>
                  <a:lnTo>
                    <a:pt x="314" y="376"/>
                  </a:lnTo>
                  <a:lnTo>
                    <a:pt x="0" y="376"/>
                  </a:lnTo>
                  <a:lnTo>
                    <a:pt x="0" y="82"/>
                  </a:lnTo>
                  <a:lnTo>
                    <a:pt x="57" y="82"/>
                  </a:lnTo>
                  <a:lnTo>
                    <a:pt x="57" y="157"/>
                  </a:lnTo>
                  <a:lnTo>
                    <a:pt x="25" y="157"/>
                  </a:lnTo>
                  <a:lnTo>
                    <a:pt x="25" y="351"/>
                  </a:lnTo>
                  <a:lnTo>
                    <a:pt x="289" y="351"/>
                  </a:lnTo>
                  <a:lnTo>
                    <a:pt x="289" y="318"/>
                  </a:lnTo>
                  <a:lnTo>
                    <a:pt x="314" y="318"/>
                  </a:lnTo>
                  <a:close/>
                  <a:moveTo>
                    <a:pt x="400" y="290"/>
                  </a:moveTo>
                  <a:lnTo>
                    <a:pt x="86" y="290"/>
                  </a:lnTo>
                  <a:lnTo>
                    <a:pt x="86" y="0"/>
                  </a:lnTo>
                  <a:lnTo>
                    <a:pt x="400" y="0"/>
                  </a:lnTo>
                  <a:lnTo>
                    <a:pt x="400" y="290"/>
                  </a:lnTo>
                  <a:close/>
                  <a:moveTo>
                    <a:pt x="375" y="71"/>
                  </a:moveTo>
                  <a:lnTo>
                    <a:pt x="107" y="71"/>
                  </a:lnTo>
                  <a:lnTo>
                    <a:pt x="107" y="265"/>
                  </a:lnTo>
                  <a:lnTo>
                    <a:pt x="375" y="265"/>
                  </a:lnTo>
                  <a:lnTo>
                    <a:pt x="375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29" kern="0">
                <a:solidFill>
                  <a:srgbClr val="353535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1163B1B-DC82-4DD1-8E5E-49DE487A3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575" y="2753225"/>
              <a:ext cx="225748" cy="191312"/>
            </a:xfrm>
            <a:custGeom>
              <a:avLst/>
              <a:gdLst>
                <a:gd name="T0" fmla="*/ 29 w 33"/>
                <a:gd name="T1" fmla="*/ 0 h 28"/>
                <a:gd name="T2" fmla="*/ 30 w 33"/>
                <a:gd name="T3" fmla="*/ 0 h 28"/>
                <a:gd name="T4" fmla="*/ 33 w 33"/>
                <a:gd name="T5" fmla="*/ 2 h 28"/>
                <a:gd name="T6" fmla="*/ 33 w 33"/>
                <a:gd name="T7" fmla="*/ 3 h 28"/>
                <a:gd name="T8" fmla="*/ 33 w 33"/>
                <a:gd name="T9" fmla="*/ 3 h 28"/>
                <a:gd name="T10" fmla="*/ 14 w 33"/>
                <a:gd name="T11" fmla="*/ 28 h 28"/>
                <a:gd name="T12" fmla="*/ 1 w 33"/>
                <a:gd name="T13" fmla="*/ 14 h 28"/>
                <a:gd name="T14" fmla="*/ 1 w 33"/>
                <a:gd name="T15" fmla="*/ 13 h 28"/>
                <a:gd name="T16" fmla="*/ 1 w 33"/>
                <a:gd name="T17" fmla="*/ 13 h 28"/>
                <a:gd name="T18" fmla="*/ 4 w 33"/>
                <a:gd name="T19" fmla="*/ 10 h 28"/>
                <a:gd name="T20" fmla="*/ 4 w 33"/>
                <a:gd name="T21" fmla="*/ 9 h 28"/>
                <a:gd name="T22" fmla="*/ 5 w 33"/>
                <a:gd name="T23" fmla="*/ 10 h 28"/>
                <a:gd name="T24" fmla="*/ 14 w 33"/>
                <a:gd name="T25" fmla="*/ 19 h 28"/>
                <a:gd name="T26" fmla="*/ 28 w 33"/>
                <a:gd name="T27" fmla="*/ 0 h 28"/>
                <a:gd name="T28" fmla="*/ 29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29" y="0"/>
                  </a:moveTo>
                  <a:cubicBezTo>
                    <a:pt x="29" y="0"/>
                    <a:pt x="29" y="0"/>
                    <a:pt x="30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29" kern="0">
                <a:solidFill>
                  <a:srgbClr val="353535"/>
                </a:solidFill>
              </a:endParaRP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08F514A-2084-44D8-B75F-7F24A798BBD9}"/>
              </a:ext>
            </a:extLst>
          </p:cNvPr>
          <p:cNvSpPr txBox="1">
            <a:spLocks/>
          </p:cNvSpPr>
          <p:nvPr/>
        </p:nvSpPr>
        <p:spPr>
          <a:xfrm>
            <a:off x="456798" y="1884959"/>
            <a:ext cx="6854372" cy="2806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ts val="2307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685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9368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905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78738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92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Deploy, manage, and service your entire estate</a:t>
            </a:r>
          </a:p>
          <a:p>
            <a:pPr defTabSz="914192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Coverage for PC, Mac, iOS, and Android</a:t>
            </a:r>
          </a:p>
          <a:p>
            <a:pPr defTabSz="914192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Manage your entire workforce</a:t>
            </a:r>
          </a:p>
          <a:p>
            <a:pPr defTabSz="914192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Reduce total cost of ownership</a:t>
            </a:r>
          </a:p>
        </p:txBody>
      </p:sp>
    </p:spTree>
    <p:extLst>
      <p:ext uri="{BB962C8B-B14F-4D97-AF65-F5344CB8AC3E}">
        <p14:creationId xmlns:p14="http://schemas.microsoft.com/office/powerpoint/2010/main" val="89248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5352-3F5C-4D07-B366-072EDBC8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676400"/>
            <a:ext cx="11734800" cy="3077766"/>
          </a:xfrm>
        </p:spPr>
        <p:txBody>
          <a:bodyPr/>
          <a:lstStyle/>
          <a:p>
            <a:pPr fontAlgn="base"/>
            <a:r>
              <a:rPr lang="en-US" sz="2400" u="sng" dirty="0">
                <a:solidFill>
                  <a:schemeClr val="tx1"/>
                </a:solidFill>
              </a:rPr>
              <a:t>What is digital transformation?</a:t>
            </a:r>
            <a:br>
              <a:rPr lang="en-US" sz="2400" u="sng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Digital transformation is about reimagining how you bring together people, data and processes to create value for your customers and maintain a competitive advantage in a digital-first world.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1600" b="0" dirty="0"/>
            </a:b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17236-07F6-4521-8756-E0C2610E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1" y="1066800"/>
            <a:ext cx="8915400" cy="553998"/>
          </a:xfrm>
        </p:spPr>
        <p:txBody>
          <a:bodyPr/>
          <a:lstStyle/>
          <a:p>
            <a:r>
              <a:rPr lang="en-US" sz="3600"/>
              <a:t>From Microsoft’s perspective: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AB09-88AF-42FE-98FB-7E4E2632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33800"/>
            <a:ext cx="96202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0CA0AE3-05FD-45CC-84D2-B59566DC9558}"/>
              </a:ext>
            </a:extLst>
          </p:cNvPr>
          <p:cNvSpPr txBox="1">
            <a:spLocks/>
          </p:cNvSpPr>
          <p:nvPr/>
        </p:nvSpPr>
        <p:spPr>
          <a:xfrm>
            <a:off x="456798" y="1882774"/>
            <a:ext cx="6770468" cy="2901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ts val="2353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11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1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225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Identity &amp; access management</a:t>
            </a:r>
          </a:p>
          <a:p>
            <a:endParaRPr lang="en-US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Information protection</a:t>
            </a:r>
          </a:p>
          <a:p>
            <a:endParaRPr lang="en-US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Threat protection</a:t>
            </a:r>
          </a:p>
          <a:p>
            <a:endParaRPr lang="en-US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Security management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AE6BAA-39C5-420F-8843-422341626CAC}"/>
              </a:ext>
            </a:extLst>
          </p:cNvPr>
          <p:cNvSpPr/>
          <p:nvPr/>
        </p:nvSpPr>
        <p:spPr bwMode="auto">
          <a:xfrm>
            <a:off x="487790" y="357253"/>
            <a:ext cx="486563" cy="665977"/>
          </a:xfrm>
          <a:custGeom>
            <a:avLst/>
            <a:gdLst>
              <a:gd name="connsiteX0" fmla="*/ 29292 w 480218"/>
              <a:gd name="connsiteY0" fmla="*/ 314648 h 657292"/>
              <a:gd name="connsiteX1" fmla="*/ 29292 w 480218"/>
              <a:gd name="connsiteY1" fmla="*/ 622745 h 657292"/>
              <a:gd name="connsiteX2" fmla="*/ 450927 w 480218"/>
              <a:gd name="connsiteY2" fmla="*/ 622745 h 657292"/>
              <a:gd name="connsiteX3" fmla="*/ 450927 w 480218"/>
              <a:gd name="connsiteY3" fmla="*/ 314648 h 657292"/>
              <a:gd name="connsiteX4" fmla="*/ 240109 w 480218"/>
              <a:gd name="connsiteY4" fmla="*/ 33146 h 657292"/>
              <a:gd name="connsiteX5" fmla="*/ 119249 w 480218"/>
              <a:gd name="connsiteY5" fmla="*/ 154006 h 657292"/>
              <a:gd name="connsiteX6" fmla="*/ 119249 w 480218"/>
              <a:gd name="connsiteY6" fmla="*/ 280100 h 657292"/>
              <a:gd name="connsiteX7" fmla="*/ 360968 w 480218"/>
              <a:gd name="connsiteY7" fmla="*/ 280100 h 657292"/>
              <a:gd name="connsiteX8" fmla="*/ 360969 w 480218"/>
              <a:gd name="connsiteY8" fmla="*/ 154006 h 657292"/>
              <a:gd name="connsiteX9" fmla="*/ 240109 w 480218"/>
              <a:gd name="connsiteY9" fmla="*/ 33146 h 657292"/>
              <a:gd name="connsiteX10" fmla="*/ 240109 w 480218"/>
              <a:gd name="connsiteY10" fmla="*/ 0 h 657292"/>
              <a:gd name="connsiteX11" fmla="*/ 392311 w 480218"/>
              <a:gd name="connsiteY11" fmla="*/ 152202 h 657292"/>
              <a:gd name="connsiteX12" fmla="*/ 392311 w 480218"/>
              <a:gd name="connsiteY12" fmla="*/ 280100 h 657292"/>
              <a:gd name="connsiteX13" fmla="*/ 480218 w 480218"/>
              <a:gd name="connsiteY13" fmla="*/ 280100 h 657292"/>
              <a:gd name="connsiteX14" fmla="*/ 480218 w 480218"/>
              <a:gd name="connsiteY14" fmla="*/ 657292 h 657292"/>
              <a:gd name="connsiteX15" fmla="*/ 0 w 480218"/>
              <a:gd name="connsiteY15" fmla="*/ 657292 h 657292"/>
              <a:gd name="connsiteX16" fmla="*/ 0 w 480218"/>
              <a:gd name="connsiteY16" fmla="*/ 280100 h 657292"/>
              <a:gd name="connsiteX17" fmla="*/ 87907 w 480218"/>
              <a:gd name="connsiteY17" fmla="*/ 280100 h 657292"/>
              <a:gd name="connsiteX18" fmla="*/ 87907 w 480218"/>
              <a:gd name="connsiteY18" fmla="*/ 152202 h 657292"/>
              <a:gd name="connsiteX19" fmla="*/ 240109 w 480218"/>
              <a:gd name="connsiteY19" fmla="*/ 0 h 65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218" h="657292">
                <a:moveTo>
                  <a:pt x="29292" y="314648"/>
                </a:moveTo>
                <a:lnTo>
                  <a:pt x="29292" y="622745"/>
                </a:lnTo>
                <a:lnTo>
                  <a:pt x="450927" y="622745"/>
                </a:lnTo>
                <a:lnTo>
                  <a:pt x="450927" y="314648"/>
                </a:lnTo>
                <a:close/>
                <a:moveTo>
                  <a:pt x="240109" y="33146"/>
                </a:moveTo>
                <a:cubicBezTo>
                  <a:pt x="173360" y="33146"/>
                  <a:pt x="119249" y="87257"/>
                  <a:pt x="119249" y="154006"/>
                </a:cubicBezTo>
                <a:lnTo>
                  <a:pt x="119249" y="280100"/>
                </a:lnTo>
                <a:lnTo>
                  <a:pt x="360968" y="280100"/>
                </a:lnTo>
                <a:lnTo>
                  <a:pt x="360969" y="154006"/>
                </a:lnTo>
                <a:cubicBezTo>
                  <a:pt x="360969" y="87257"/>
                  <a:pt x="306858" y="33146"/>
                  <a:pt x="240109" y="33146"/>
                </a:cubicBezTo>
                <a:close/>
                <a:moveTo>
                  <a:pt x="240109" y="0"/>
                </a:moveTo>
                <a:cubicBezTo>
                  <a:pt x="324168" y="0"/>
                  <a:pt x="392311" y="68143"/>
                  <a:pt x="392311" y="152202"/>
                </a:cubicBezTo>
                <a:lnTo>
                  <a:pt x="392311" y="280100"/>
                </a:lnTo>
                <a:lnTo>
                  <a:pt x="480218" y="280100"/>
                </a:lnTo>
                <a:lnTo>
                  <a:pt x="480218" y="657292"/>
                </a:lnTo>
                <a:lnTo>
                  <a:pt x="0" y="657292"/>
                </a:lnTo>
                <a:lnTo>
                  <a:pt x="0" y="280100"/>
                </a:lnTo>
                <a:lnTo>
                  <a:pt x="87907" y="280100"/>
                </a:lnTo>
                <a:lnTo>
                  <a:pt x="87907" y="152202"/>
                </a:lnTo>
                <a:cubicBezTo>
                  <a:pt x="87907" y="68143"/>
                  <a:pt x="156050" y="0"/>
                  <a:pt x="240109" y="0"/>
                </a:cubicBezTo>
                <a:close/>
              </a:path>
            </a:pathLst>
          </a:cu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A1A4D9-B0CF-41D4-8A5B-28807E17DC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7282" y="487"/>
            <a:ext cx="4683854" cy="68570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748BF9C-8CFC-4148-ACAA-05939EB13D5F}"/>
              </a:ext>
            </a:extLst>
          </p:cNvPr>
          <p:cNvSpPr txBox="1">
            <a:spLocks/>
          </p:cNvSpPr>
          <p:nvPr/>
        </p:nvSpPr>
        <p:spPr>
          <a:xfrm>
            <a:off x="1353094" y="677959"/>
            <a:ext cx="10371224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075"/>
              </a:lnSpc>
              <a:spcBef>
                <a:spcPct val="0"/>
              </a:spcBef>
              <a:buNone/>
              <a:defRPr lang="en-US" sz="2745" b="0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lnSpc>
                <a:spcPts val="3074"/>
              </a:lnSpc>
              <a:defRPr/>
            </a:pPr>
            <a:r>
              <a:rPr lang="en-US" sz="400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Intelligent security</a:t>
            </a:r>
          </a:p>
        </p:txBody>
      </p:sp>
    </p:spTree>
    <p:extLst>
      <p:ext uri="{BB962C8B-B14F-4D97-AF65-F5344CB8AC3E}">
        <p14:creationId xmlns:p14="http://schemas.microsoft.com/office/powerpoint/2010/main" val="283601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A4CD0A-02A3-4ECA-B26B-5BDB9D0A8280}"/>
              </a:ext>
            </a:extLst>
          </p:cNvPr>
          <p:cNvGrpSpPr/>
          <p:nvPr/>
        </p:nvGrpSpPr>
        <p:grpSpPr>
          <a:xfrm>
            <a:off x="6089507" y="3056327"/>
            <a:ext cx="2849882" cy="1674764"/>
            <a:chOff x="6089507" y="3056273"/>
            <a:chExt cx="2850287" cy="167500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E16D38F-048F-4830-BACE-C007B11C8447}"/>
                </a:ext>
              </a:extLst>
            </p:cNvPr>
            <p:cNvGrpSpPr/>
            <p:nvPr/>
          </p:nvGrpSpPr>
          <p:grpSpPr>
            <a:xfrm>
              <a:off x="7180013" y="3056273"/>
              <a:ext cx="666569" cy="626575"/>
              <a:chOff x="8039387" y="2527477"/>
              <a:chExt cx="765248" cy="719332"/>
            </a:xfrm>
            <a:solidFill>
              <a:schemeClr val="tx1"/>
            </a:solidFill>
          </p:grpSpPr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1BFE63C7-C92C-490B-B1C8-317DFB872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387" y="2527477"/>
                <a:ext cx="765248" cy="719332"/>
              </a:xfrm>
              <a:custGeom>
                <a:avLst/>
                <a:gdLst>
                  <a:gd name="T0" fmla="*/ 314 w 400"/>
                  <a:gd name="T1" fmla="*/ 318 h 376"/>
                  <a:gd name="T2" fmla="*/ 314 w 400"/>
                  <a:gd name="T3" fmla="*/ 376 h 376"/>
                  <a:gd name="T4" fmla="*/ 0 w 400"/>
                  <a:gd name="T5" fmla="*/ 376 h 376"/>
                  <a:gd name="T6" fmla="*/ 0 w 400"/>
                  <a:gd name="T7" fmla="*/ 82 h 376"/>
                  <a:gd name="T8" fmla="*/ 57 w 400"/>
                  <a:gd name="T9" fmla="*/ 82 h 376"/>
                  <a:gd name="T10" fmla="*/ 57 w 400"/>
                  <a:gd name="T11" fmla="*/ 157 h 376"/>
                  <a:gd name="T12" fmla="*/ 25 w 400"/>
                  <a:gd name="T13" fmla="*/ 157 h 376"/>
                  <a:gd name="T14" fmla="*/ 25 w 400"/>
                  <a:gd name="T15" fmla="*/ 351 h 376"/>
                  <a:gd name="T16" fmla="*/ 289 w 400"/>
                  <a:gd name="T17" fmla="*/ 351 h 376"/>
                  <a:gd name="T18" fmla="*/ 289 w 400"/>
                  <a:gd name="T19" fmla="*/ 318 h 376"/>
                  <a:gd name="T20" fmla="*/ 314 w 400"/>
                  <a:gd name="T21" fmla="*/ 318 h 376"/>
                  <a:gd name="T22" fmla="*/ 400 w 400"/>
                  <a:gd name="T23" fmla="*/ 290 h 376"/>
                  <a:gd name="T24" fmla="*/ 86 w 400"/>
                  <a:gd name="T25" fmla="*/ 290 h 376"/>
                  <a:gd name="T26" fmla="*/ 86 w 400"/>
                  <a:gd name="T27" fmla="*/ 0 h 376"/>
                  <a:gd name="T28" fmla="*/ 400 w 400"/>
                  <a:gd name="T29" fmla="*/ 0 h 376"/>
                  <a:gd name="T30" fmla="*/ 400 w 400"/>
                  <a:gd name="T31" fmla="*/ 290 h 376"/>
                  <a:gd name="T32" fmla="*/ 375 w 400"/>
                  <a:gd name="T33" fmla="*/ 71 h 376"/>
                  <a:gd name="T34" fmla="*/ 107 w 400"/>
                  <a:gd name="T35" fmla="*/ 71 h 376"/>
                  <a:gd name="T36" fmla="*/ 107 w 400"/>
                  <a:gd name="T37" fmla="*/ 265 h 376"/>
                  <a:gd name="T38" fmla="*/ 375 w 400"/>
                  <a:gd name="T39" fmla="*/ 265 h 376"/>
                  <a:gd name="T40" fmla="*/ 375 w 400"/>
                  <a:gd name="T41" fmla="*/ 71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0" h="376">
                    <a:moveTo>
                      <a:pt x="314" y="318"/>
                    </a:moveTo>
                    <a:lnTo>
                      <a:pt x="314" y="376"/>
                    </a:lnTo>
                    <a:lnTo>
                      <a:pt x="0" y="376"/>
                    </a:lnTo>
                    <a:lnTo>
                      <a:pt x="0" y="82"/>
                    </a:lnTo>
                    <a:lnTo>
                      <a:pt x="57" y="82"/>
                    </a:lnTo>
                    <a:lnTo>
                      <a:pt x="57" y="157"/>
                    </a:lnTo>
                    <a:lnTo>
                      <a:pt x="25" y="157"/>
                    </a:lnTo>
                    <a:lnTo>
                      <a:pt x="25" y="351"/>
                    </a:lnTo>
                    <a:lnTo>
                      <a:pt x="289" y="351"/>
                    </a:lnTo>
                    <a:lnTo>
                      <a:pt x="289" y="318"/>
                    </a:lnTo>
                    <a:lnTo>
                      <a:pt x="314" y="318"/>
                    </a:lnTo>
                    <a:close/>
                    <a:moveTo>
                      <a:pt x="400" y="290"/>
                    </a:moveTo>
                    <a:lnTo>
                      <a:pt x="86" y="290"/>
                    </a:lnTo>
                    <a:lnTo>
                      <a:pt x="86" y="0"/>
                    </a:lnTo>
                    <a:lnTo>
                      <a:pt x="400" y="0"/>
                    </a:lnTo>
                    <a:lnTo>
                      <a:pt x="400" y="290"/>
                    </a:lnTo>
                    <a:close/>
                    <a:moveTo>
                      <a:pt x="375" y="71"/>
                    </a:moveTo>
                    <a:lnTo>
                      <a:pt x="107" y="71"/>
                    </a:lnTo>
                    <a:lnTo>
                      <a:pt x="107" y="265"/>
                    </a:lnTo>
                    <a:lnTo>
                      <a:pt x="375" y="265"/>
                    </a:lnTo>
                    <a:lnTo>
                      <a:pt x="375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72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DCF450DD-8279-4C82-BDE0-DC88EDF98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7575" y="2753225"/>
                <a:ext cx="225748" cy="191312"/>
              </a:xfrm>
              <a:custGeom>
                <a:avLst/>
                <a:gdLst>
                  <a:gd name="T0" fmla="*/ 29 w 33"/>
                  <a:gd name="T1" fmla="*/ 0 h 28"/>
                  <a:gd name="T2" fmla="*/ 30 w 33"/>
                  <a:gd name="T3" fmla="*/ 0 h 28"/>
                  <a:gd name="T4" fmla="*/ 33 w 33"/>
                  <a:gd name="T5" fmla="*/ 2 h 28"/>
                  <a:gd name="T6" fmla="*/ 33 w 33"/>
                  <a:gd name="T7" fmla="*/ 3 h 28"/>
                  <a:gd name="T8" fmla="*/ 33 w 33"/>
                  <a:gd name="T9" fmla="*/ 3 h 28"/>
                  <a:gd name="T10" fmla="*/ 14 w 33"/>
                  <a:gd name="T11" fmla="*/ 28 h 28"/>
                  <a:gd name="T12" fmla="*/ 1 w 33"/>
                  <a:gd name="T13" fmla="*/ 14 h 28"/>
                  <a:gd name="T14" fmla="*/ 1 w 33"/>
                  <a:gd name="T15" fmla="*/ 13 h 28"/>
                  <a:gd name="T16" fmla="*/ 1 w 33"/>
                  <a:gd name="T17" fmla="*/ 13 h 28"/>
                  <a:gd name="T18" fmla="*/ 4 w 33"/>
                  <a:gd name="T19" fmla="*/ 10 h 28"/>
                  <a:gd name="T20" fmla="*/ 4 w 33"/>
                  <a:gd name="T21" fmla="*/ 9 h 28"/>
                  <a:gd name="T22" fmla="*/ 5 w 33"/>
                  <a:gd name="T23" fmla="*/ 10 h 28"/>
                  <a:gd name="T24" fmla="*/ 14 w 33"/>
                  <a:gd name="T25" fmla="*/ 19 h 28"/>
                  <a:gd name="T26" fmla="*/ 28 w 33"/>
                  <a:gd name="T27" fmla="*/ 0 h 28"/>
                  <a:gd name="T28" fmla="*/ 29 w 33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28">
                    <a:moveTo>
                      <a:pt x="29" y="0"/>
                    </a:moveTo>
                    <a:cubicBezTo>
                      <a:pt x="29" y="0"/>
                      <a:pt x="29" y="0"/>
                      <a:pt x="30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72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6A1378-6A88-40C3-A107-B811A2DD0FC2}"/>
                </a:ext>
              </a:extLst>
            </p:cNvPr>
            <p:cNvSpPr/>
            <p:nvPr/>
          </p:nvSpPr>
          <p:spPr>
            <a:xfrm>
              <a:off x="6089507" y="3956010"/>
              <a:ext cx="2850287" cy="775265"/>
            </a:xfrm>
            <a:prstGeom prst="rect">
              <a:avLst/>
            </a:prstGeom>
            <a:noFill/>
          </p:spPr>
          <p:txBody>
            <a:bodyPr wrap="square" lIns="548562" rIns="548562">
              <a:no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</a:pPr>
              <a:r>
                <a:rPr lang="en-US" sz="2400" spc="-100" dirty="0">
                  <a:ln w="3175"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cs typeface="Segoe UI" pitchFamily="34" charset="0"/>
                </a:rPr>
                <a:t>Integrated for simplicity</a:t>
              </a:r>
            </a:p>
          </p:txBody>
        </p:sp>
      </p:grpSp>
      <p:sp>
        <p:nvSpPr>
          <p:cNvPr id="64" name="Rectangle 16">
            <a:extLst>
              <a:ext uri="{FF2B5EF4-FFF2-40B4-BE49-F238E27FC236}">
                <a16:creationId xmlns:a16="http://schemas.microsoft.com/office/drawing/2014/main" id="{425202F7-6136-439C-A504-C6F019307631}"/>
              </a:ext>
            </a:extLst>
          </p:cNvPr>
          <p:cNvSpPr/>
          <p:nvPr/>
        </p:nvSpPr>
        <p:spPr>
          <a:xfrm>
            <a:off x="569453" y="3955936"/>
            <a:ext cx="2542585" cy="7751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Unlocks 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creativity</a:t>
            </a:r>
          </a:p>
        </p:txBody>
      </p:sp>
      <p:sp>
        <p:nvSpPr>
          <p:cNvPr id="66" name="people_14">
            <a:extLst>
              <a:ext uri="{FF2B5EF4-FFF2-40B4-BE49-F238E27FC236}">
                <a16:creationId xmlns:a16="http://schemas.microsoft.com/office/drawing/2014/main" id="{EF186F76-9EDB-4B6C-A602-CA82269E5E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5595" y="3114976"/>
            <a:ext cx="983911" cy="509184"/>
          </a:xfrm>
          <a:custGeom>
            <a:avLst/>
            <a:gdLst>
              <a:gd name="T0" fmla="*/ 134 w 355"/>
              <a:gd name="T1" fmla="*/ 53 h 182"/>
              <a:gd name="T2" fmla="*/ 187 w 355"/>
              <a:gd name="T3" fmla="*/ 0 h 182"/>
              <a:gd name="T4" fmla="*/ 240 w 355"/>
              <a:gd name="T5" fmla="*/ 53 h 182"/>
              <a:gd name="T6" fmla="*/ 187 w 355"/>
              <a:gd name="T7" fmla="*/ 106 h 182"/>
              <a:gd name="T8" fmla="*/ 134 w 355"/>
              <a:gd name="T9" fmla="*/ 53 h 182"/>
              <a:gd name="T10" fmla="*/ 257 w 355"/>
              <a:gd name="T11" fmla="*/ 158 h 182"/>
              <a:gd name="T12" fmla="*/ 187 w 355"/>
              <a:gd name="T13" fmla="*/ 107 h 182"/>
              <a:gd name="T14" fmla="*/ 112 w 355"/>
              <a:gd name="T15" fmla="*/ 181 h 182"/>
              <a:gd name="T16" fmla="*/ 304 w 355"/>
              <a:gd name="T17" fmla="*/ 129 h 182"/>
              <a:gd name="T18" fmla="*/ 341 w 355"/>
              <a:gd name="T19" fmla="*/ 92 h 182"/>
              <a:gd name="T20" fmla="*/ 304 w 355"/>
              <a:gd name="T21" fmla="*/ 55 h 182"/>
              <a:gd name="T22" fmla="*/ 267 w 355"/>
              <a:gd name="T23" fmla="*/ 92 h 182"/>
              <a:gd name="T24" fmla="*/ 304 w 355"/>
              <a:gd name="T25" fmla="*/ 129 h 182"/>
              <a:gd name="T26" fmla="*/ 355 w 355"/>
              <a:gd name="T27" fmla="*/ 181 h 182"/>
              <a:gd name="T28" fmla="*/ 304 w 355"/>
              <a:gd name="T29" fmla="*/ 129 h 182"/>
              <a:gd name="T30" fmla="*/ 252 w 355"/>
              <a:gd name="T31" fmla="*/ 181 h 182"/>
              <a:gd name="T32" fmla="*/ 67 w 355"/>
              <a:gd name="T33" fmla="*/ 131 h 182"/>
              <a:gd name="T34" fmla="*/ 118 w 355"/>
              <a:gd name="T35" fmla="*/ 80 h 182"/>
              <a:gd name="T36" fmla="*/ 67 w 355"/>
              <a:gd name="T37" fmla="*/ 30 h 182"/>
              <a:gd name="T38" fmla="*/ 17 w 355"/>
              <a:gd name="T39" fmla="*/ 80 h 182"/>
              <a:gd name="T40" fmla="*/ 67 w 355"/>
              <a:gd name="T41" fmla="*/ 131 h 182"/>
              <a:gd name="T42" fmla="*/ 117 w 355"/>
              <a:gd name="T43" fmla="*/ 153 h 182"/>
              <a:gd name="T44" fmla="*/ 67 w 355"/>
              <a:gd name="T45" fmla="*/ 132 h 182"/>
              <a:gd name="T46" fmla="*/ 0 w 355"/>
              <a:gd name="T4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5" h="182">
                <a:moveTo>
                  <a:pt x="134" y="53"/>
                </a:moveTo>
                <a:cubicBezTo>
                  <a:pt x="134" y="23"/>
                  <a:pt x="157" y="0"/>
                  <a:pt x="187" y="0"/>
                </a:cubicBezTo>
                <a:cubicBezTo>
                  <a:pt x="216" y="0"/>
                  <a:pt x="240" y="23"/>
                  <a:pt x="240" y="53"/>
                </a:cubicBezTo>
                <a:cubicBezTo>
                  <a:pt x="240" y="82"/>
                  <a:pt x="216" y="106"/>
                  <a:pt x="187" y="106"/>
                </a:cubicBezTo>
                <a:cubicBezTo>
                  <a:pt x="157" y="106"/>
                  <a:pt x="134" y="82"/>
                  <a:pt x="134" y="53"/>
                </a:cubicBezTo>
                <a:close/>
                <a:moveTo>
                  <a:pt x="257" y="158"/>
                </a:moveTo>
                <a:cubicBezTo>
                  <a:pt x="248" y="128"/>
                  <a:pt x="220" y="107"/>
                  <a:pt x="187" y="107"/>
                </a:cubicBezTo>
                <a:cubicBezTo>
                  <a:pt x="146" y="107"/>
                  <a:pt x="112" y="140"/>
                  <a:pt x="112" y="181"/>
                </a:cubicBezTo>
                <a:moveTo>
                  <a:pt x="304" y="129"/>
                </a:moveTo>
                <a:cubicBezTo>
                  <a:pt x="324" y="129"/>
                  <a:pt x="341" y="112"/>
                  <a:pt x="341" y="92"/>
                </a:cubicBezTo>
                <a:cubicBezTo>
                  <a:pt x="341" y="71"/>
                  <a:pt x="324" y="55"/>
                  <a:pt x="304" y="55"/>
                </a:cubicBezTo>
                <a:cubicBezTo>
                  <a:pt x="283" y="55"/>
                  <a:pt x="267" y="71"/>
                  <a:pt x="267" y="92"/>
                </a:cubicBezTo>
                <a:cubicBezTo>
                  <a:pt x="267" y="112"/>
                  <a:pt x="283" y="129"/>
                  <a:pt x="304" y="129"/>
                </a:cubicBezTo>
                <a:close/>
                <a:moveTo>
                  <a:pt x="355" y="181"/>
                </a:moveTo>
                <a:cubicBezTo>
                  <a:pt x="355" y="152"/>
                  <a:pt x="332" y="129"/>
                  <a:pt x="304" y="129"/>
                </a:cubicBezTo>
                <a:cubicBezTo>
                  <a:pt x="275" y="129"/>
                  <a:pt x="252" y="152"/>
                  <a:pt x="252" y="181"/>
                </a:cubicBezTo>
                <a:moveTo>
                  <a:pt x="67" y="131"/>
                </a:moveTo>
                <a:cubicBezTo>
                  <a:pt x="95" y="131"/>
                  <a:pt x="118" y="108"/>
                  <a:pt x="118" y="80"/>
                </a:cubicBezTo>
                <a:cubicBezTo>
                  <a:pt x="118" y="53"/>
                  <a:pt x="95" y="30"/>
                  <a:pt x="67" y="30"/>
                </a:cubicBezTo>
                <a:cubicBezTo>
                  <a:pt x="40" y="30"/>
                  <a:pt x="17" y="53"/>
                  <a:pt x="17" y="80"/>
                </a:cubicBezTo>
                <a:cubicBezTo>
                  <a:pt x="17" y="108"/>
                  <a:pt x="40" y="131"/>
                  <a:pt x="67" y="131"/>
                </a:cubicBezTo>
                <a:close/>
                <a:moveTo>
                  <a:pt x="117" y="153"/>
                </a:moveTo>
                <a:cubicBezTo>
                  <a:pt x="105" y="140"/>
                  <a:pt x="87" y="132"/>
                  <a:pt x="67" y="132"/>
                </a:cubicBezTo>
                <a:cubicBezTo>
                  <a:pt x="36" y="132"/>
                  <a:pt x="9" y="153"/>
                  <a:pt x="0" y="182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43" tIns="43920" rIns="87843" bIns="43920" numCol="1" anchor="t" anchorCtr="0" compatLnSpc="1">
            <a:prstTxWarp prst="textNoShape">
              <a:avLst/>
            </a:prstTxWarp>
          </a:bodyPr>
          <a:lstStyle/>
          <a:p>
            <a:pPr defTabSz="878232">
              <a:defRPr/>
            </a:pPr>
            <a:endParaRPr lang="en-US" sz="1729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20AAC9F3-817A-44C5-BE77-F4425A17B5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87132" y="3009959"/>
            <a:ext cx="707229" cy="728029"/>
            <a:chOff x="3732" y="2050"/>
            <a:chExt cx="374" cy="385"/>
          </a:xfrm>
          <a:solidFill>
            <a:schemeClr val="tx1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FEB9401-521A-421B-BCA5-27088F81A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269"/>
              <a:ext cx="34" cy="27"/>
            </a:xfrm>
            <a:custGeom>
              <a:avLst/>
              <a:gdLst>
                <a:gd name="T0" fmla="*/ 7 w 14"/>
                <a:gd name="T1" fmla="*/ 1 h 11"/>
                <a:gd name="T2" fmla="*/ 3 w 14"/>
                <a:gd name="T3" fmla="*/ 3 h 11"/>
                <a:gd name="T4" fmla="*/ 1 w 14"/>
                <a:gd name="T5" fmla="*/ 8 h 11"/>
                <a:gd name="T6" fmla="*/ 5 w 14"/>
                <a:gd name="T7" fmla="*/ 11 h 11"/>
                <a:gd name="T8" fmla="*/ 7 w 14"/>
                <a:gd name="T9" fmla="*/ 10 h 11"/>
                <a:gd name="T10" fmla="*/ 11 w 14"/>
                <a:gd name="T11" fmla="*/ 8 h 11"/>
                <a:gd name="T12" fmla="*/ 12 w 14"/>
                <a:gd name="T13" fmla="*/ 3 h 11"/>
                <a:gd name="T14" fmla="*/ 7 w 14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">
                  <a:moveTo>
                    <a:pt x="7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2" y="10"/>
                    <a:pt x="3" y="11"/>
                    <a:pt x="5" y="11"/>
                  </a:cubicBezTo>
                  <a:cubicBezTo>
                    <a:pt x="5" y="11"/>
                    <a:pt x="6" y="10"/>
                    <a:pt x="7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7"/>
                    <a:pt x="14" y="5"/>
                    <a:pt x="12" y="3"/>
                  </a:cubicBezTo>
                  <a:cubicBezTo>
                    <a:pt x="11" y="1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61F7648-B0D9-4BE1-946E-59A7B8874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0" y="2169"/>
              <a:ext cx="104" cy="102"/>
            </a:xfrm>
            <a:custGeom>
              <a:avLst/>
              <a:gdLst>
                <a:gd name="T0" fmla="*/ 41 w 43"/>
                <a:gd name="T1" fmla="*/ 30 h 42"/>
                <a:gd name="T2" fmla="*/ 14 w 43"/>
                <a:gd name="T3" fmla="*/ 1 h 42"/>
                <a:gd name="T4" fmla="*/ 10 w 43"/>
                <a:gd name="T5" fmla="*/ 0 h 42"/>
                <a:gd name="T6" fmla="*/ 7 w 43"/>
                <a:gd name="T7" fmla="*/ 3 h 42"/>
                <a:gd name="T8" fmla="*/ 0 w 43"/>
                <a:gd name="T9" fmla="*/ 30 h 42"/>
                <a:gd name="T10" fmla="*/ 3 w 43"/>
                <a:gd name="T11" fmla="*/ 39 h 42"/>
                <a:gd name="T12" fmla="*/ 10 w 43"/>
                <a:gd name="T13" fmla="*/ 42 h 42"/>
                <a:gd name="T14" fmla="*/ 10 w 43"/>
                <a:gd name="T15" fmla="*/ 42 h 42"/>
                <a:gd name="T16" fmla="*/ 13 w 43"/>
                <a:gd name="T17" fmla="*/ 42 h 42"/>
                <a:gd name="T18" fmla="*/ 24 w 43"/>
                <a:gd name="T19" fmla="*/ 40 h 42"/>
                <a:gd name="T20" fmla="*/ 40 w 43"/>
                <a:gd name="T21" fmla="*/ 37 h 42"/>
                <a:gd name="T22" fmla="*/ 42 w 43"/>
                <a:gd name="T23" fmla="*/ 35 h 42"/>
                <a:gd name="T24" fmla="*/ 42 w 43"/>
                <a:gd name="T25" fmla="*/ 33 h 42"/>
                <a:gd name="T26" fmla="*/ 41 w 43"/>
                <a:gd name="T27" fmla="*/ 30 h 42"/>
                <a:gd name="T28" fmla="*/ 13 w 43"/>
                <a:gd name="T29" fmla="*/ 13 h 42"/>
                <a:gd name="T30" fmla="*/ 25 w 43"/>
                <a:gd name="T31" fmla="*/ 25 h 42"/>
                <a:gd name="T32" fmla="*/ 9 w 43"/>
                <a:gd name="T33" fmla="*/ 33 h 42"/>
                <a:gd name="T34" fmla="*/ 8 w 43"/>
                <a:gd name="T35" fmla="*/ 31 h 42"/>
                <a:gd name="T36" fmla="*/ 13 w 43"/>
                <a:gd name="T3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2">
                  <a:moveTo>
                    <a:pt x="41" y="3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0"/>
                  </a:cubicBezTo>
                  <a:cubicBezTo>
                    <a:pt x="8" y="1"/>
                    <a:pt x="7" y="2"/>
                    <a:pt x="7" y="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1" y="36"/>
                    <a:pt x="3" y="39"/>
                  </a:cubicBezTo>
                  <a:cubicBezTo>
                    <a:pt x="5" y="41"/>
                    <a:pt x="8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2" y="42"/>
                    <a:pt x="1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43" y="32"/>
                    <a:pt x="42" y="31"/>
                    <a:pt x="41" y="30"/>
                  </a:cubicBezTo>
                  <a:close/>
                  <a:moveTo>
                    <a:pt x="13" y="13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8" y="32"/>
                    <a:pt x="8" y="31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CFA778B-5120-48E8-B016-19237FA1C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2" y="2050"/>
              <a:ext cx="374" cy="385"/>
            </a:xfrm>
            <a:custGeom>
              <a:avLst/>
              <a:gdLst>
                <a:gd name="T0" fmla="*/ 77 w 154"/>
                <a:gd name="T1" fmla="*/ 0 h 158"/>
                <a:gd name="T2" fmla="*/ 0 w 154"/>
                <a:gd name="T3" fmla="*/ 79 h 158"/>
                <a:gd name="T4" fmla="*/ 4 w 154"/>
                <a:gd name="T5" fmla="*/ 83 h 158"/>
                <a:gd name="T6" fmla="*/ 8 w 154"/>
                <a:gd name="T7" fmla="*/ 79 h 158"/>
                <a:gd name="T8" fmla="*/ 77 w 154"/>
                <a:gd name="T9" fmla="*/ 8 h 158"/>
                <a:gd name="T10" fmla="*/ 104 w 154"/>
                <a:gd name="T11" fmla="*/ 14 h 158"/>
                <a:gd name="T12" fmla="*/ 78 w 154"/>
                <a:gd name="T13" fmla="*/ 40 h 158"/>
                <a:gd name="T14" fmla="*/ 77 w 154"/>
                <a:gd name="T15" fmla="*/ 43 h 158"/>
                <a:gd name="T16" fmla="*/ 78 w 154"/>
                <a:gd name="T17" fmla="*/ 46 h 158"/>
                <a:gd name="T18" fmla="*/ 110 w 154"/>
                <a:gd name="T19" fmla="*/ 77 h 158"/>
                <a:gd name="T20" fmla="*/ 113 w 154"/>
                <a:gd name="T21" fmla="*/ 78 h 158"/>
                <a:gd name="T22" fmla="*/ 116 w 154"/>
                <a:gd name="T23" fmla="*/ 77 h 158"/>
                <a:gd name="T24" fmla="*/ 141 w 154"/>
                <a:gd name="T25" fmla="*/ 53 h 158"/>
                <a:gd name="T26" fmla="*/ 146 w 154"/>
                <a:gd name="T27" fmla="*/ 79 h 158"/>
                <a:gd name="T28" fmla="*/ 77 w 154"/>
                <a:gd name="T29" fmla="*/ 150 h 158"/>
                <a:gd name="T30" fmla="*/ 21 w 154"/>
                <a:gd name="T31" fmla="*/ 121 h 158"/>
                <a:gd name="T32" fmla="*/ 29 w 154"/>
                <a:gd name="T33" fmla="*/ 124 h 158"/>
                <a:gd name="T34" fmla="*/ 34 w 154"/>
                <a:gd name="T35" fmla="*/ 121 h 158"/>
                <a:gd name="T36" fmla="*/ 32 w 154"/>
                <a:gd name="T37" fmla="*/ 116 h 158"/>
                <a:gd name="T38" fmla="*/ 14 w 154"/>
                <a:gd name="T39" fmla="*/ 110 h 158"/>
                <a:gd name="T40" fmla="*/ 10 w 154"/>
                <a:gd name="T41" fmla="*/ 109 h 158"/>
                <a:gd name="T42" fmla="*/ 8 w 154"/>
                <a:gd name="T43" fmla="*/ 110 h 158"/>
                <a:gd name="T44" fmla="*/ 6 w 154"/>
                <a:gd name="T45" fmla="*/ 113 h 158"/>
                <a:gd name="T46" fmla="*/ 4 w 154"/>
                <a:gd name="T47" fmla="*/ 135 h 158"/>
                <a:gd name="T48" fmla="*/ 8 w 154"/>
                <a:gd name="T49" fmla="*/ 140 h 158"/>
                <a:gd name="T50" fmla="*/ 8 w 154"/>
                <a:gd name="T51" fmla="*/ 140 h 158"/>
                <a:gd name="T52" fmla="*/ 12 w 154"/>
                <a:gd name="T53" fmla="*/ 136 h 158"/>
                <a:gd name="T54" fmla="*/ 13 w 154"/>
                <a:gd name="T55" fmla="*/ 124 h 158"/>
                <a:gd name="T56" fmla="*/ 77 w 154"/>
                <a:gd name="T57" fmla="*/ 158 h 158"/>
                <a:gd name="T58" fmla="*/ 154 w 154"/>
                <a:gd name="T59" fmla="*/ 79 h 158"/>
                <a:gd name="T60" fmla="*/ 77 w 154"/>
                <a:gd name="T61" fmla="*/ 0 h 158"/>
                <a:gd name="T62" fmla="*/ 112 w 154"/>
                <a:gd name="T63" fmla="*/ 18 h 158"/>
                <a:gd name="T64" fmla="*/ 131 w 154"/>
                <a:gd name="T65" fmla="*/ 35 h 158"/>
                <a:gd name="T66" fmla="*/ 105 w 154"/>
                <a:gd name="T67" fmla="*/ 60 h 158"/>
                <a:gd name="T68" fmla="*/ 87 w 154"/>
                <a:gd name="T69" fmla="*/ 43 h 158"/>
                <a:gd name="T70" fmla="*/ 112 w 154"/>
                <a:gd name="T71" fmla="*/ 1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158">
                  <a:moveTo>
                    <a:pt x="77" y="0"/>
                  </a:moveTo>
                  <a:cubicBezTo>
                    <a:pt x="35" y="0"/>
                    <a:pt x="0" y="35"/>
                    <a:pt x="0" y="79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6" y="83"/>
                    <a:pt x="8" y="81"/>
                    <a:pt x="8" y="79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87" y="8"/>
                    <a:pt x="96" y="10"/>
                    <a:pt x="104" y="14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7" y="41"/>
                    <a:pt x="77" y="42"/>
                    <a:pt x="77" y="43"/>
                  </a:cubicBezTo>
                  <a:cubicBezTo>
                    <a:pt x="77" y="44"/>
                    <a:pt x="77" y="45"/>
                    <a:pt x="78" y="46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8"/>
                    <a:pt x="112" y="78"/>
                    <a:pt x="113" y="78"/>
                  </a:cubicBezTo>
                  <a:cubicBezTo>
                    <a:pt x="114" y="78"/>
                    <a:pt x="115" y="78"/>
                    <a:pt x="116" y="77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4" y="61"/>
                    <a:pt x="146" y="70"/>
                    <a:pt x="146" y="79"/>
                  </a:cubicBezTo>
                  <a:cubicBezTo>
                    <a:pt x="146" y="118"/>
                    <a:pt x="115" y="150"/>
                    <a:pt x="77" y="150"/>
                  </a:cubicBezTo>
                  <a:cubicBezTo>
                    <a:pt x="55" y="150"/>
                    <a:pt x="34" y="139"/>
                    <a:pt x="21" y="121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1" y="125"/>
                    <a:pt x="33" y="124"/>
                    <a:pt x="34" y="121"/>
                  </a:cubicBezTo>
                  <a:cubicBezTo>
                    <a:pt x="35" y="119"/>
                    <a:pt x="34" y="117"/>
                    <a:pt x="32" y="116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3" y="109"/>
                    <a:pt x="12" y="108"/>
                    <a:pt x="10" y="109"/>
                  </a:cubicBezTo>
                  <a:cubicBezTo>
                    <a:pt x="9" y="109"/>
                    <a:pt x="9" y="109"/>
                    <a:pt x="8" y="110"/>
                  </a:cubicBezTo>
                  <a:cubicBezTo>
                    <a:pt x="7" y="110"/>
                    <a:pt x="6" y="111"/>
                    <a:pt x="6" y="113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7"/>
                    <a:pt x="5" y="139"/>
                    <a:pt x="8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10" y="140"/>
                    <a:pt x="12" y="138"/>
                    <a:pt x="12" y="136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28" y="145"/>
                    <a:pt x="51" y="158"/>
                    <a:pt x="77" y="158"/>
                  </a:cubicBezTo>
                  <a:cubicBezTo>
                    <a:pt x="120" y="158"/>
                    <a:pt x="154" y="123"/>
                    <a:pt x="154" y="79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112" y="18"/>
                  </a:moveTo>
                  <a:cubicBezTo>
                    <a:pt x="119" y="22"/>
                    <a:pt x="126" y="28"/>
                    <a:pt x="131" y="35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87" y="43"/>
                    <a:pt x="87" y="43"/>
                    <a:pt x="87" y="43"/>
                  </a:cubicBezTo>
                  <a:lnTo>
                    <a:pt x="1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98D9B-9486-4896-BA4F-71BF3A12C049}"/>
              </a:ext>
            </a:extLst>
          </p:cNvPr>
          <p:cNvSpPr/>
          <p:nvPr/>
        </p:nvSpPr>
        <p:spPr>
          <a:xfrm>
            <a:off x="3406259" y="3955936"/>
            <a:ext cx="2542585" cy="775156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</a:pP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Built for </a:t>
            </a:r>
            <a:b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400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cs typeface="Segoe UI" pitchFamily="34" charset="0"/>
              </a:rPr>
              <a:t>teamwork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3B6D55-F49A-4132-B50A-40937E6FCA62}"/>
              </a:ext>
            </a:extLst>
          </p:cNvPr>
          <p:cNvGrpSpPr/>
          <p:nvPr/>
        </p:nvGrpSpPr>
        <p:grpSpPr>
          <a:xfrm>
            <a:off x="9080054" y="3017035"/>
            <a:ext cx="2542585" cy="1714056"/>
            <a:chOff x="9080477" y="3016976"/>
            <a:chExt cx="2542946" cy="1714299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B75A5B9-2D02-448E-A17F-271D9B8F1EDE}"/>
                </a:ext>
              </a:extLst>
            </p:cNvPr>
            <p:cNvSpPr/>
            <p:nvPr/>
          </p:nvSpPr>
          <p:spPr bwMode="auto">
            <a:xfrm>
              <a:off x="10111841" y="3016976"/>
              <a:ext cx="480218" cy="657292"/>
            </a:xfrm>
            <a:custGeom>
              <a:avLst/>
              <a:gdLst>
                <a:gd name="connsiteX0" fmla="*/ 29292 w 480218"/>
                <a:gd name="connsiteY0" fmla="*/ 314648 h 657292"/>
                <a:gd name="connsiteX1" fmla="*/ 29292 w 480218"/>
                <a:gd name="connsiteY1" fmla="*/ 622745 h 657292"/>
                <a:gd name="connsiteX2" fmla="*/ 450927 w 480218"/>
                <a:gd name="connsiteY2" fmla="*/ 622745 h 657292"/>
                <a:gd name="connsiteX3" fmla="*/ 450927 w 480218"/>
                <a:gd name="connsiteY3" fmla="*/ 314648 h 657292"/>
                <a:gd name="connsiteX4" fmla="*/ 240109 w 480218"/>
                <a:gd name="connsiteY4" fmla="*/ 33146 h 657292"/>
                <a:gd name="connsiteX5" fmla="*/ 119249 w 480218"/>
                <a:gd name="connsiteY5" fmla="*/ 154006 h 657292"/>
                <a:gd name="connsiteX6" fmla="*/ 119249 w 480218"/>
                <a:gd name="connsiteY6" fmla="*/ 280100 h 657292"/>
                <a:gd name="connsiteX7" fmla="*/ 360968 w 480218"/>
                <a:gd name="connsiteY7" fmla="*/ 280100 h 657292"/>
                <a:gd name="connsiteX8" fmla="*/ 360969 w 480218"/>
                <a:gd name="connsiteY8" fmla="*/ 154006 h 657292"/>
                <a:gd name="connsiteX9" fmla="*/ 240109 w 480218"/>
                <a:gd name="connsiteY9" fmla="*/ 33146 h 657292"/>
                <a:gd name="connsiteX10" fmla="*/ 240109 w 480218"/>
                <a:gd name="connsiteY10" fmla="*/ 0 h 657292"/>
                <a:gd name="connsiteX11" fmla="*/ 392311 w 480218"/>
                <a:gd name="connsiteY11" fmla="*/ 152202 h 657292"/>
                <a:gd name="connsiteX12" fmla="*/ 392311 w 480218"/>
                <a:gd name="connsiteY12" fmla="*/ 280100 h 657292"/>
                <a:gd name="connsiteX13" fmla="*/ 480218 w 480218"/>
                <a:gd name="connsiteY13" fmla="*/ 280100 h 657292"/>
                <a:gd name="connsiteX14" fmla="*/ 480218 w 480218"/>
                <a:gd name="connsiteY14" fmla="*/ 657292 h 657292"/>
                <a:gd name="connsiteX15" fmla="*/ 0 w 480218"/>
                <a:gd name="connsiteY15" fmla="*/ 657292 h 657292"/>
                <a:gd name="connsiteX16" fmla="*/ 0 w 480218"/>
                <a:gd name="connsiteY16" fmla="*/ 280100 h 657292"/>
                <a:gd name="connsiteX17" fmla="*/ 87907 w 480218"/>
                <a:gd name="connsiteY17" fmla="*/ 280100 h 657292"/>
                <a:gd name="connsiteX18" fmla="*/ 87907 w 480218"/>
                <a:gd name="connsiteY18" fmla="*/ 152202 h 657292"/>
                <a:gd name="connsiteX19" fmla="*/ 240109 w 480218"/>
                <a:gd name="connsiteY19" fmla="*/ 0 h 65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218" h="657292">
                  <a:moveTo>
                    <a:pt x="29292" y="314648"/>
                  </a:moveTo>
                  <a:lnTo>
                    <a:pt x="29292" y="622745"/>
                  </a:lnTo>
                  <a:lnTo>
                    <a:pt x="450927" y="622745"/>
                  </a:lnTo>
                  <a:lnTo>
                    <a:pt x="450927" y="314648"/>
                  </a:lnTo>
                  <a:close/>
                  <a:moveTo>
                    <a:pt x="240109" y="33146"/>
                  </a:moveTo>
                  <a:cubicBezTo>
                    <a:pt x="173360" y="33146"/>
                    <a:pt x="119249" y="87257"/>
                    <a:pt x="119249" y="154006"/>
                  </a:cubicBezTo>
                  <a:lnTo>
                    <a:pt x="119249" y="280100"/>
                  </a:lnTo>
                  <a:lnTo>
                    <a:pt x="360968" y="280100"/>
                  </a:lnTo>
                  <a:lnTo>
                    <a:pt x="360969" y="154006"/>
                  </a:lnTo>
                  <a:cubicBezTo>
                    <a:pt x="360969" y="87257"/>
                    <a:pt x="306858" y="33146"/>
                    <a:pt x="240109" y="33146"/>
                  </a:cubicBezTo>
                  <a:close/>
                  <a:moveTo>
                    <a:pt x="240109" y="0"/>
                  </a:moveTo>
                  <a:cubicBezTo>
                    <a:pt x="324168" y="0"/>
                    <a:pt x="392311" y="68143"/>
                    <a:pt x="392311" y="152202"/>
                  </a:cubicBezTo>
                  <a:lnTo>
                    <a:pt x="392311" y="280100"/>
                  </a:lnTo>
                  <a:lnTo>
                    <a:pt x="480218" y="280100"/>
                  </a:lnTo>
                  <a:lnTo>
                    <a:pt x="480218" y="657292"/>
                  </a:lnTo>
                  <a:lnTo>
                    <a:pt x="0" y="657292"/>
                  </a:lnTo>
                  <a:lnTo>
                    <a:pt x="0" y="280100"/>
                  </a:lnTo>
                  <a:lnTo>
                    <a:pt x="87907" y="280100"/>
                  </a:lnTo>
                  <a:lnTo>
                    <a:pt x="87907" y="152202"/>
                  </a:lnTo>
                  <a:cubicBezTo>
                    <a:pt x="87907" y="68143"/>
                    <a:pt x="156050" y="0"/>
                    <a:pt x="240109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E4D785-7798-4B82-B6B5-033944EF5269}"/>
                </a:ext>
              </a:extLst>
            </p:cNvPr>
            <p:cNvSpPr/>
            <p:nvPr/>
          </p:nvSpPr>
          <p:spPr>
            <a:xfrm>
              <a:off x="9080477" y="3956010"/>
              <a:ext cx="2542946" cy="775265"/>
            </a:xfrm>
            <a:prstGeom prst="rect">
              <a:avLst/>
            </a:prstGeom>
            <a:noFill/>
          </p:spPr>
          <p:txBody>
            <a:bodyPr wrap="square" lIns="548562" rIns="548562">
              <a:no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</a:pPr>
              <a:r>
                <a:rPr lang="en-US" sz="2400" spc="-100" dirty="0">
                  <a:ln w="3175"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cs typeface="Segoe UI" pitchFamily="34" charset="0"/>
                </a:rPr>
                <a:t>Intelligent security 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64CD3FA-82DD-499B-831F-CB4369C36984}"/>
              </a:ext>
            </a:extLst>
          </p:cNvPr>
          <p:cNvSpPr txBox="1">
            <a:spLocks/>
          </p:cNvSpPr>
          <p:nvPr/>
        </p:nvSpPr>
        <p:spPr>
          <a:xfrm>
            <a:off x="2234614" y="843991"/>
            <a:ext cx="7722772" cy="6647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14367">
              <a:lnSpc>
                <a:spcPct val="90000"/>
              </a:lnSpc>
              <a:spcBef>
                <a:spcPct val="0"/>
              </a:spcBef>
              <a:buNone/>
              <a:defRPr sz="4800" b="0" cap="none" spc="-98" baseline="0">
                <a:ln w="3175">
                  <a:noFill/>
                </a:ln>
                <a:solidFill>
                  <a:schemeClr val="accent4"/>
                </a:solidFill>
                <a:effectLst/>
                <a:cs typeface="Segoe UI Semibold" panose="020B0702040204020203" pitchFamily="34" charset="0"/>
              </a:defRPr>
            </a:lvl1pPr>
          </a:lstStyle>
          <a:p>
            <a:pPr defTabSz="914192"/>
            <a:r>
              <a:rPr lang="en-US" dirty="0">
                <a:solidFill>
                  <a:srgbClr val="0078D7"/>
                </a:solidFill>
                <a:latin typeface="Segoe UI Semilight"/>
              </a:rPr>
              <a:t>Microsoft 365</a:t>
            </a:r>
          </a:p>
        </p:txBody>
      </p:sp>
    </p:spTree>
    <p:extLst>
      <p:ext uri="{BB962C8B-B14F-4D97-AF65-F5344CB8AC3E}">
        <p14:creationId xmlns:p14="http://schemas.microsoft.com/office/powerpoint/2010/main" val="21113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4B509-4529-47B9-9912-6AAFE271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91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.1">
            <a:extLst>
              <a:ext uri="{FF2B5EF4-FFF2-40B4-BE49-F238E27FC236}">
                <a16:creationId xmlns:a16="http://schemas.microsoft.com/office/drawing/2014/main" id="{13E3DE35-F22E-46FA-A2EA-91F83309AB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510"/>
            <a:ext cx="12190271" cy="6858893"/>
          </a:xfrm>
          <a:prstGeom prst="rect">
            <a:avLst/>
          </a:prstGeom>
        </p:spPr>
      </p:pic>
      <p:sp>
        <p:nvSpPr>
          <p:cNvPr id="22" name="Rectangle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DF064CE-0714-4731-AB7A-6E8B72D446BD}"/>
              </a:ext>
            </a:extLst>
          </p:cNvPr>
          <p:cNvSpPr/>
          <p:nvPr/>
        </p:nvSpPr>
        <p:spPr>
          <a:xfrm>
            <a:off x="865" y="487"/>
            <a:ext cx="12190272" cy="686169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93">
              <a:defRPr/>
            </a:pPr>
            <a:endParaRPr lang="en-US" sz="1729">
              <a:solidFill>
                <a:srgbClr val="F1EFED"/>
              </a:solidFill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0A6CB4-92F4-43DD-9484-CD1C66FB2FFA}"/>
              </a:ext>
            </a:extLst>
          </p:cNvPr>
          <p:cNvSpPr txBox="1">
            <a:spLocks/>
          </p:cNvSpPr>
          <p:nvPr/>
        </p:nvSpPr>
        <p:spPr>
          <a:xfrm>
            <a:off x="663894" y="2496909"/>
            <a:ext cx="10864214" cy="1951315"/>
          </a:xfrm>
          <a:prstGeom prst="rect">
            <a:avLst/>
          </a:prstGeom>
        </p:spPr>
        <p:txBody>
          <a:bodyPr vert="horz" wrap="square" lIns="146284" tIns="91427" rIns="146284" bIns="91427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/>
            <a:r>
              <a:rPr lang="en-US" sz="5998" spc="-147" dirty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  <a:latin typeface="Segoe UI Light"/>
                <a:cs typeface="Segoe UI Semibold" panose="020B0702040204020203" pitchFamily="34" charset="0"/>
              </a:rPr>
              <a:t>Modern Workplace</a:t>
            </a:r>
          </a:p>
        </p:txBody>
      </p:sp>
    </p:spTree>
    <p:extLst>
      <p:ext uri="{BB962C8B-B14F-4D97-AF65-F5344CB8AC3E}">
        <p14:creationId xmlns:p14="http://schemas.microsoft.com/office/powerpoint/2010/main" val="30203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99795" y="4736338"/>
            <a:ext cx="10592409" cy="492443"/>
          </a:xfrm>
        </p:spPr>
        <p:txBody>
          <a:bodyPr/>
          <a:lstStyle/>
          <a:p>
            <a:r>
              <a:rPr lang="en-US" sz="3200" dirty="0">
                <a:latin typeface="Alstom" panose="02000503020000020004" pitchFamily="2" charset="0"/>
              </a:rPr>
              <a:t>Alstom Digital Workplace </a:t>
            </a:r>
            <a:r>
              <a:rPr lang="en-US" sz="3200" dirty="0" err="1">
                <a:latin typeface="Alstom" panose="02000503020000020004" pitchFamily="2" charset="0"/>
              </a:rPr>
              <a:t>definiti</a:t>
            </a:r>
            <a:endParaRPr lang="en-US" sz="3200" dirty="0">
              <a:latin typeface="Alstom" panose="02000503020000020004" pitchFamily="2" charset="0"/>
            </a:endParaRPr>
          </a:p>
        </p:txBody>
      </p:sp>
      <p:pic>
        <p:nvPicPr>
          <p:cNvPr id="1026" name="Picture 2" descr="http://blogs.bmc.com/wp-content/uploads/2015/09/The_Digital_Workplace_7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2" y="1484784"/>
            <a:ext cx="6469292" cy="36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520" y="4736632"/>
            <a:ext cx="881510" cy="852608"/>
          </a:xfrm>
          <a:prstGeom prst="rect">
            <a:avLst/>
          </a:prstGeom>
        </p:spPr>
      </p:pic>
      <p:pic>
        <p:nvPicPr>
          <p:cNvPr id="1030" name="Picture 6" descr="http://www.rizecorp.com/assets/images/development-proccess-main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731" y="3375565"/>
            <a:ext cx="859405" cy="8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-s3-cdn-cf.behance.net/projects/202/23001539.54c1cc1a99b3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88" y="1768882"/>
            <a:ext cx="1205786" cy="94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312024" y="4562771"/>
            <a:ext cx="4079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 exploits consumer-oriented styles and technologies based on user profiling.</a:t>
            </a:r>
            <a:endParaRPr lang="fr-FR" sz="2400" dirty="0"/>
          </a:p>
        </p:txBody>
      </p:sp>
      <p:sp>
        <p:nvSpPr>
          <p:cNvPr id="13" name="Rectangle 12"/>
          <p:cNvSpPr/>
          <p:nvPr/>
        </p:nvSpPr>
        <p:spPr>
          <a:xfrm>
            <a:off x="6312024" y="3382027"/>
            <a:ext cx="4079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 allows a more efficient and agile way for users to work.</a:t>
            </a:r>
            <a:endParaRPr lang="fr-FR" sz="2400" dirty="0"/>
          </a:p>
        </p:txBody>
      </p:sp>
      <p:sp>
        <p:nvSpPr>
          <p:cNvPr id="14" name="Rectangle 13"/>
          <p:cNvSpPr/>
          <p:nvPr/>
        </p:nvSpPr>
        <p:spPr>
          <a:xfrm>
            <a:off x="6312024" y="1640288"/>
            <a:ext cx="4079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The Modern Workplace enables new and more effective ways of working.</a:t>
            </a:r>
            <a:endParaRPr lang="fr-F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F565B-4DD5-42F8-831E-423088E69AB9}"/>
              </a:ext>
            </a:extLst>
          </p:cNvPr>
          <p:cNvSpPr txBox="1"/>
          <p:nvPr/>
        </p:nvSpPr>
        <p:spPr>
          <a:xfrm>
            <a:off x="38100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Modern Workplace definition :</a:t>
            </a:r>
          </a:p>
        </p:txBody>
      </p:sp>
    </p:spTree>
    <p:extLst>
      <p:ext uri="{BB962C8B-B14F-4D97-AF65-F5344CB8AC3E}">
        <p14:creationId xmlns:p14="http://schemas.microsoft.com/office/powerpoint/2010/main" val="20272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24CE-C5AE-4597-ABDA-2EDD88B1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52" y="204760"/>
            <a:ext cx="10363200" cy="43088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What does a Modern Workplace look like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C46B9-FE0D-46E7-9473-D7A3240CBB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4" y="818087"/>
            <a:ext cx="1047750" cy="862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DBDCD-C6BD-4058-BBBD-5BC76C08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51" y="788055"/>
            <a:ext cx="2678096" cy="722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8C64A9-E3CE-4331-ABCF-3A4FF1D8F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" y="2914563"/>
            <a:ext cx="2023736" cy="54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09D65-2580-4B00-9537-49FA5FEDA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4" y="4206633"/>
            <a:ext cx="2057400" cy="1284605"/>
          </a:xfrm>
          <a:prstGeom prst="rect">
            <a:avLst/>
          </a:prstGeom>
        </p:spPr>
      </p:pic>
      <p:pic>
        <p:nvPicPr>
          <p:cNvPr id="1026" name="Picture 2" descr="http://msexperttalk.com/wp-content/uploads/2016/11/onedrive-logo.png">
            <a:extLst>
              <a:ext uri="{FF2B5EF4-FFF2-40B4-BE49-F238E27FC236}">
                <a16:creationId xmlns:a16="http://schemas.microsoft.com/office/drawing/2014/main" id="{95158860-E033-4FEB-B6BB-668FA5AF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4" y="5952837"/>
            <a:ext cx="1988647" cy="5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poffice365.com/wp-content/uploads/2017/07/ActiveDirecotry2.png">
            <a:extLst>
              <a:ext uri="{FF2B5EF4-FFF2-40B4-BE49-F238E27FC236}">
                <a16:creationId xmlns:a16="http://schemas.microsoft.com/office/drawing/2014/main" id="{B2B1E6F9-F549-4EB4-88E6-9E273748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33" y="743961"/>
            <a:ext cx="2057400" cy="8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18FDAE-96E7-41AD-9AD2-5120C39690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1" y="5920689"/>
            <a:ext cx="15240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1C594F-7634-4C25-8EA5-A571A62D21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12" y="5851171"/>
            <a:ext cx="1539920" cy="86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A55511-8123-4A43-8997-2F9FD03CEC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262" y="5815276"/>
            <a:ext cx="1409700" cy="903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27BC80-8351-4978-894D-CF0375D2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48" y="1835703"/>
            <a:ext cx="1869455" cy="8976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3650B-608A-47CB-9F35-CE53E860B5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989" y="4057234"/>
            <a:ext cx="2088011" cy="1175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51EF57-AD6A-4994-A2AA-BDC35B4101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038" y="-825706"/>
            <a:ext cx="674129" cy="379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0D7B14-816C-489F-ABB1-E0BE82C773D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16" y="2864955"/>
            <a:ext cx="1406630" cy="703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E2D6BE-EDFB-4CE4-A1F6-5583EE48497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2" y="4533772"/>
            <a:ext cx="1169967" cy="822212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0A533FCF-7FE3-41D9-8C34-E136524C0F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97" y="4488809"/>
            <a:ext cx="1258872" cy="666186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822C0976-650A-4894-8C32-05F0BAA623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37" y="5851171"/>
            <a:ext cx="1385791" cy="846872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5727065E-C5ED-4170-B8EE-E5443A7B174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2" y="4515842"/>
            <a:ext cx="1570875" cy="697889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4950BDC5-DA24-458D-AF3C-55F6C55234F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29" y="4488809"/>
            <a:ext cx="1531177" cy="861996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378C4118-CB3C-480D-8788-E690ED2BDC3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95" y="775843"/>
            <a:ext cx="2304677" cy="831979"/>
          </a:xfrm>
          <a:prstGeom prst="rect">
            <a:avLst/>
          </a:prstGeom>
        </p:spPr>
      </p:pic>
      <p:pic>
        <p:nvPicPr>
          <p:cNvPr id="1037" name="Picture 6" descr="http://weclipart.com/gimg/BA887058F23FB3E9/computer-user-clipart-1.jpg">
            <a:extLst>
              <a:ext uri="{FF2B5EF4-FFF2-40B4-BE49-F238E27FC236}">
                <a16:creationId xmlns:a16="http://schemas.microsoft.com/office/drawing/2014/main" id="{C6E90A74-9D6B-40DF-B09C-24D87F1D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21" y="1838570"/>
            <a:ext cx="3293879" cy="26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B60F8BF6-66E1-482A-B603-8CEBA95E0E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68252" y="5909422"/>
            <a:ext cx="2305848" cy="784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9ED76-79DB-40D2-B202-D4F27F54E6C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58932" y="3163524"/>
            <a:ext cx="1314450" cy="1063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572CA-EDED-4EB4-9370-E83888228A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02" y="1985642"/>
            <a:ext cx="2025551" cy="6304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1A219-2F00-497B-8DE5-1D229A59AD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6" y="669475"/>
            <a:ext cx="1230496" cy="123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7D340-7481-4DC0-AB20-272BF2CA7F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49637" y="3085059"/>
            <a:ext cx="1743075" cy="9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2361" y="1362202"/>
            <a:ext cx="367665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FFFFFF"/>
                </a:solidFill>
                <a:latin typeface="Segoe UI"/>
                <a:cs typeface="Segoe UI"/>
              </a:rPr>
              <a:t>My data  </a:t>
            </a:r>
            <a:r>
              <a:rPr sz="6600" spc="-10" dirty="0">
                <a:solidFill>
                  <a:srgbClr val="FFFFFF"/>
                </a:solidFill>
                <a:latin typeface="Segoe UI"/>
                <a:cs typeface="Segoe UI"/>
              </a:rPr>
              <a:t>should</a:t>
            </a:r>
            <a:r>
              <a:rPr sz="66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600" dirty="0">
                <a:solidFill>
                  <a:srgbClr val="FFFFFF"/>
                </a:solidFill>
                <a:latin typeface="Segoe UI"/>
                <a:cs typeface="Segoe UI"/>
              </a:rPr>
              <a:t>be  always  </a:t>
            </a:r>
            <a:r>
              <a:rPr sz="6600" spc="-5" dirty="0">
                <a:solidFill>
                  <a:srgbClr val="FFFFFF"/>
                </a:solidFill>
                <a:latin typeface="Segoe UI"/>
                <a:cs typeface="Segoe UI"/>
              </a:rPr>
              <a:t>available</a:t>
            </a:r>
            <a:endParaRPr sz="6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72528" y="568451"/>
            <a:ext cx="4314444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394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irplane">
            <a:extLst>
              <a:ext uri="{FF2B5EF4-FFF2-40B4-BE49-F238E27FC236}">
                <a16:creationId xmlns:a16="http://schemas.microsoft.com/office/drawing/2014/main" id="{1C254AFB-7D65-4AE4-84A1-DF942706A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964993" y="2156925"/>
            <a:ext cx="914400" cy="914400"/>
          </a:xfrm>
          <a:prstGeom prst="rect">
            <a:avLst/>
          </a:prstGeom>
        </p:spPr>
      </p:pic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1DF09D8-8612-4216-9AE6-AADC39B15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39" y="20574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DDCBA-FBB4-4D17-B049-9BBD784D327F}"/>
              </a:ext>
            </a:extLst>
          </p:cNvPr>
          <p:cNvSpPr txBox="1"/>
          <p:nvPr/>
        </p:nvSpPr>
        <p:spPr>
          <a:xfrm>
            <a:off x="2460396" y="3023118"/>
            <a:ext cx="204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Bengaluru Airport</a:t>
            </a:r>
          </a:p>
        </p:txBody>
      </p:sp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97BDF91A-3C3C-4A17-B23A-0F24B118E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1919" y="2057400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: Straight">
            <a:extLst>
              <a:ext uri="{FF2B5EF4-FFF2-40B4-BE49-F238E27FC236}">
                <a16:creationId xmlns:a16="http://schemas.microsoft.com/office/drawing/2014/main" id="{BF716871-571F-4A84-AC70-8660B4C77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42740" y="2057400"/>
            <a:ext cx="914400" cy="914400"/>
          </a:xfrm>
          <a:prstGeom prst="rect">
            <a:avLst/>
          </a:prstGeom>
        </p:spPr>
      </p:pic>
      <p:pic>
        <p:nvPicPr>
          <p:cNvPr id="14" name="Graphic 13" descr="Factory">
            <a:extLst>
              <a:ext uri="{FF2B5EF4-FFF2-40B4-BE49-F238E27FC236}">
                <a16:creationId xmlns:a16="http://schemas.microsoft.com/office/drawing/2014/main" id="{4205DEF7-9173-4A7A-9022-9439C12FC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8702" y="2057400"/>
            <a:ext cx="914400" cy="914400"/>
          </a:xfrm>
          <a:prstGeom prst="rect">
            <a:avLst/>
          </a:prstGeom>
        </p:spPr>
      </p:pic>
      <p:pic>
        <p:nvPicPr>
          <p:cNvPr id="15" name="Graphic 14" descr="Line Arrow: Straight">
            <a:extLst>
              <a:ext uri="{FF2B5EF4-FFF2-40B4-BE49-F238E27FC236}">
                <a16:creationId xmlns:a16="http://schemas.microsoft.com/office/drawing/2014/main" id="{2EA38405-7429-4125-9B71-368B40419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855556" y="2166256"/>
            <a:ext cx="914400" cy="914400"/>
          </a:xfrm>
          <a:prstGeom prst="rect">
            <a:avLst/>
          </a:prstGeom>
        </p:spPr>
      </p:pic>
      <p:pic>
        <p:nvPicPr>
          <p:cNvPr id="17" name="Graphic 16" descr="Line Arrow: Straight">
            <a:extLst>
              <a:ext uri="{FF2B5EF4-FFF2-40B4-BE49-F238E27FC236}">
                <a16:creationId xmlns:a16="http://schemas.microsoft.com/office/drawing/2014/main" id="{BCE7A53D-DCDD-4016-9EC7-1222F93BAD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896782" y="2171515"/>
            <a:ext cx="914400" cy="914400"/>
          </a:xfrm>
          <a:prstGeom prst="rect">
            <a:avLst/>
          </a:prstGeom>
        </p:spPr>
      </p:pic>
      <p:pic>
        <p:nvPicPr>
          <p:cNvPr id="18" name="Graphic 17" descr="Factory">
            <a:extLst>
              <a:ext uri="{FF2B5EF4-FFF2-40B4-BE49-F238E27FC236}">
                <a16:creationId xmlns:a16="http://schemas.microsoft.com/office/drawing/2014/main" id="{907E230C-1022-4DDA-BCEB-38A0BC702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4477" y="2108718"/>
            <a:ext cx="914400" cy="914400"/>
          </a:xfrm>
          <a:prstGeom prst="rect">
            <a:avLst/>
          </a:prstGeom>
        </p:spPr>
      </p:pic>
      <p:pic>
        <p:nvPicPr>
          <p:cNvPr id="19" name="Graphic 18" descr="Airplane">
            <a:extLst>
              <a:ext uri="{FF2B5EF4-FFF2-40B4-BE49-F238E27FC236}">
                <a16:creationId xmlns:a16="http://schemas.microsoft.com/office/drawing/2014/main" id="{D5E24331-AB84-4FD1-96FC-924868B56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926904" y="2142929"/>
            <a:ext cx="914400" cy="914400"/>
          </a:xfrm>
          <a:prstGeom prst="rect">
            <a:avLst/>
          </a:prstGeom>
        </p:spPr>
      </p:pic>
      <p:pic>
        <p:nvPicPr>
          <p:cNvPr id="20" name="Graphic 19" descr="Factory">
            <a:extLst>
              <a:ext uri="{FF2B5EF4-FFF2-40B4-BE49-F238E27FC236}">
                <a16:creationId xmlns:a16="http://schemas.microsoft.com/office/drawing/2014/main" id="{17BBF4EB-D2F0-428D-B233-04079DFC37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9209" y="213981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A8B06C-9819-474A-A7D5-518325504DE3}"/>
              </a:ext>
            </a:extLst>
          </p:cNvPr>
          <p:cNvSpPr txBox="1"/>
          <p:nvPr/>
        </p:nvSpPr>
        <p:spPr>
          <a:xfrm>
            <a:off x="5879393" y="2971800"/>
            <a:ext cx="148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 hours Layoff at Amsterdam Airport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A9E8EA-578F-45DE-9FC6-A94C33C65883}"/>
              </a:ext>
            </a:extLst>
          </p:cNvPr>
          <p:cNvSpPr txBox="1"/>
          <p:nvPr/>
        </p:nvSpPr>
        <p:spPr>
          <a:xfrm>
            <a:off x="8916985" y="3157453"/>
            <a:ext cx="122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Frankfurt Airport</a:t>
            </a:r>
          </a:p>
        </p:txBody>
      </p:sp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C9957A93-C07F-4417-955D-6FA73F8A3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8058" y="2209137"/>
            <a:ext cx="914400" cy="914400"/>
          </a:xfrm>
          <a:prstGeom prst="rect">
            <a:avLst/>
          </a:prstGeom>
        </p:spPr>
      </p:pic>
      <p:pic>
        <p:nvPicPr>
          <p:cNvPr id="24" name="Graphic 23" descr="Line Arrow: Straight">
            <a:extLst>
              <a:ext uri="{FF2B5EF4-FFF2-40B4-BE49-F238E27FC236}">
                <a16:creationId xmlns:a16="http://schemas.microsoft.com/office/drawing/2014/main" id="{BBED74FD-6718-4B4C-B9B3-5D012D1FB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0722458" y="2389227"/>
            <a:ext cx="646331" cy="646331"/>
          </a:xfrm>
          <a:prstGeom prst="rect">
            <a:avLst/>
          </a:prstGeom>
        </p:spPr>
      </p:pic>
      <p:pic>
        <p:nvPicPr>
          <p:cNvPr id="26" name="Graphic 25" descr="Bank">
            <a:extLst>
              <a:ext uri="{FF2B5EF4-FFF2-40B4-BE49-F238E27FC236}">
                <a16:creationId xmlns:a16="http://schemas.microsoft.com/office/drawing/2014/main" id="{E07F3C9C-4DC1-4F75-AAEF-93488F838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77600" y="2209137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864F1F-BA68-4E32-8C70-512142FC0AAE}"/>
              </a:ext>
            </a:extLst>
          </p:cNvPr>
          <p:cNvSpPr txBox="1"/>
          <p:nvPr/>
        </p:nvSpPr>
        <p:spPr>
          <a:xfrm>
            <a:off x="11030072" y="320778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Hotel</a:t>
            </a:r>
          </a:p>
        </p:txBody>
      </p:sp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3DAAC9F3-DA6B-4EB3-945F-3FE279339E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71714" y="116605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199420-0BEC-4C99-ACB5-063C79B811DB}"/>
              </a:ext>
            </a:extLst>
          </p:cNvPr>
          <p:cNvSpPr txBox="1"/>
          <p:nvPr/>
        </p:nvSpPr>
        <p:spPr>
          <a:xfrm>
            <a:off x="226318" y="26361"/>
            <a:ext cx="7743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 illustration of how your data follows you with Office 365 :</a:t>
            </a:r>
          </a:p>
        </p:txBody>
      </p:sp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22F64D69-2AA1-4939-8751-87871A7B9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4007" y="1203255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6FFD7605-A2B3-45CB-9999-7C9C94C1F7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6985" y="10821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" y="0"/>
            <a:ext cx="1216456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894" y="5926632"/>
            <a:ext cx="3439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4765" y="5926632"/>
            <a:ext cx="3204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Near your</a:t>
            </a:r>
            <a:r>
              <a:rPr sz="3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2828" y="5926632"/>
            <a:ext cx="318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Secured</a:t>
            </a:r>
            <a:endParaRPr sz="3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2388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1435" y="297179"/>
            <a:ext cx="7560563" cy="6263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5695" y="1362202"/>
            <a:ext cx="439293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100"/>
              </a:spcBef>
            </a:pPr>
            <a:r>
              <a:rPr sz="6600" b="0" spc="-5" dirty="0">
                <a:solidFill>
                  <a:srgbClr val="002742"/>
                </a:solidFill>
                <a:latin typeface="Segoe UI"/>
                <a:cs typeface="Segoe UI"/>
              </a:rPr>
              <a:t>What</a:t>
            </a:r>
            <a:r>
              <a:rPr sz="6600" b="0" spc="-100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6600" b="0" dirty="0">
                <a:solidFill>
                  <a:srgbClr val="002742"/>
                </a:solidFill>
                <a:latin typeface="Segoe UI"/>
                <a:cs typeface="Segoe UI"/>
              </a:rPr>
              <a:t>about  </a:t>
            </a:r>
            <a:r>
              <a:rPr sz="6600" b="0" spc="-10" dirty="0">
                <a:solidFill>
                  <a:srgbClr val="002742"/>
                </a:solidFill>
                <a:latin typeface="Segoe UI"/>
                <a:cs typeface="Segoe UI"/>
              </a:rPr>
              <a:t>security?</a:t>
            </a:r>
            <a:endParaRPr sz="66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7173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AB3E4-DA23-4431-9115-D155D8A5B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33400"/>
            <a:ext cx="9601200" cy="492443"/>
          </a:xfrm>
        </p:spPr>
        <p:txBody>
          <a:bodyPr/>
          <a:lstStyle/>
          <a:p>
            <a:r>
              <a:rPr lang="en-US" sz="3200" b="1" dirty="0"/>
              <a:t>Different type of Industrial Ages :</a:t>
            </a:r>
          </a:p>
        </p:txBody>
      </p:sp>
      <p:pic>
        <p:nvPicPr>
          <p:cNvPr id="1026" name="Picture 2" descr="https://img.haikudeck.com/mi/579930d1790f32900d6f99ae88b123fb.jpeg">
            <a:extLst>
              <a:ext uri="{FF2B5EF4-FFF2-40B4-BE49-F238E27FC236}">
                <a16:creationId xmlns:a16="http://schemas.microsoft.com/office/drawing/2014/main" id="{72A0EF61-3D25-4619-B1BD-805839C3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90979"/>
            <a:ext cx="3162300" cy="22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ist.mirusempire.com/wp-content/uploads/2017/09/electricity.jpg">
            <a:extLst>
              <a:ext uri="{FF2B5EF4-FFF2-40B4-BE49-F238E27FC236}">
                <a16:creationId xmlns:a16="http://schemas.microsoft.com/office/drawing/2014/main" id="{C8850C83-C10E-4C57-B107-06A84D15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5619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ndiaeducation.net/imagesvr_ce/5581/information_technology.jpg">
            <a:extLst>
              <a:ext uri="{FF2B5EF4-FFF2-40B4-BE49-F238E27FC236}">
                <a16:creationId xmlns:a16="http://schemas.microsoft.com/office/drawing/2014/main" id="{8B7D5C9F-4817-402D-AE98-5949D8FC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4455"/>
            <a:ext cx="3962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usinesskorea.co.kr/sites/default/files/field/image/%E3%85%8A_2.png">
            <a:extLst>
              <a:ext uri="{FF2B5EF4-FFF2-40B4-BE49-F238E27FC236}">
                <a16:creationId xmlns:a16="http://schemas.microsoft.com/office/drawing/2014/main" id="{60F8511D-810E-464D-A8E7-EFE74B6E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41392"/>
            <a:ext cx="3581400" cy="25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502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8"/>
            <a:ext cx="12192000" cy="6842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8044" y="5554471"/>
            <a:ext cx="97561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5" dirty="0">
                <a:latin typeface="Segoe UI"/>
                <a:cs typeface="Segoe UI"/>
              </a:rPr>
              <a:t>Be Productive, </a:t>
            </a:r>
            <a:r>
              <a:rPr sz="6600" b="0" dirty="0">
                <a:latin typeface="Segoe UI"/>
                <a:cs typeface="Segoe UI"/>
              </a:rPr>
              <a:t>yet</a:t>
            </a:r>
            <a:r>
              <a:rPr sz="6600" b="0" spc="-60" dirty="0">
                <a:latin typeface="Segoe UI"/>
                <a:cs typeface="Segoe UI"/>
              </a:rPr>
              <a:t> </a:t>
            </a:r>
            <a:r>
              <a:rPr sz="6600" b="0" spc="-5" dirty="0">
                <a:latin typeface="Segoe UI"/>
                <a:cs typeface="Segoe UI"/>
              </a:rPr>
              <a:t>secured</a:t>
            </a:r>
            <a:endParaRPr sz="6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3280" y="1668272"/>
            <a:ext cx="10337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280" y="2329383"/>
            <a:ext cx="37934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b="0" spc="-5" dirty="0">
                <a:latin typeface="Segoe UI"/>
                <a:cs typeface="Segoe UI"/>
              </a:rPr>
              <a:t>Unlock  Creati</a:t>
            </a:r>
            <a:r>
              <a:rPr sz="7200" b="0" spc="-25" dirty="0">
                <a:latin typeface="Segoe UI"/>
                <a:cs typeface="Segoe UI"/>
              </a:rPr>
              <a:t>v</a:t>
            </a:r>
            <a:r>
              <a:rPr sz="7200" b="0" spc="-5" dirty="0">
                <a:latin typeface="Segoe UI"/>
                <a:cs typeface="Segoe UI"/>
              </a:rPr>
              <a:t>ity</a:t>
            </a:r>
            <a:endParaRPr sz="7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6933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2804-E4D3-4F70-8A7B-0A3EBE7B67CB}"/>
              </a:ext>
            </a:extLst>
          </p:cNvPr>
          <p:cNvSpPr txBox="1"/>
          <p:nvPr/>
        </p:nvSpPr>
        <p:spPr>
          <a:xfrm>
            <a:off x="228601" y="685800"/>
            <a:ext cx="1198033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Conclusion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Well ! It’s not the end folks it’s just the beginning of the new era and let’s embrace ourselves to cope up with the new Digital Age ….</a:t>
            </a:r>
          </a:p>
          <a:p>
            <a:endParaRPr lang="en-US" dirty="0"/>
          </a:p>
          <a:p>
            <a:r>
              <a:rPr lang="en-US" dirty="0"/>
              <a:t>Jeff Bezos says ,  The biggest threat to successful companies is “…if you won’t or can’t embrace powerful trends quickly. If you fight them, you’re probably fighting the future. Embrace them and you have a tailwind.”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media.licdn.com/mpr/mpr/shrinknp_400_400/AAEAAQAAAAAAAAkrAAAAJDc0NGMxNGZiLWExNmUtNGE5NS1hYWRiLWRmODJiYzc5NWVjOA.jpg">
            <a:extLst>
              <a:ext uri="{FF2B5EF4-FFF2-40B4-BE49-F238E27FC236}">
                <a16:creationId xmlns:a16="http://schemas.microsoft.com/office/drawing/2014/main" id="{FBD9ED6A-73FE-490F-B485-D8773F2D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581400"/>
            <a:ext cx="3810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A72BB-CC49-4ADF-A867-3D93052BAE28}"/>
              </a:ext>
            </a:extLst>
          </p:cNvPr>
          <p:cNvSpPr txBox="1"/>
          <p:nvPr/>
        </p:nvSpPr>
        <p:spPr>
          <a:xfrm>
            <a:off x="2438400" y="22860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Thankyou….</a:t>
            </a:r>
          </a:p>
        </p:txBody>
      </p:sp>
    </p:spTree>
    <p:extLst>
      <p:ext uri="{BB962C8B-B14F-4D97-AF65-F5344CB8AC3E}">
        <p14:creationId xmlns:p14="http://schemas.microsoft.com/office/powerpoint/2010/main" val="12982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904F7-6898-4B9C-A619-FE6CEE6E5E8D}"/>
              </a:ext>
            </a:extLst>
          </p:cNvPr>
          <p:cNvSpPr txBox="1"/>
          <p:nvPr/>
        </p:nvSpPr>
        <p:spPr>
          <a:xfrm>
            <a:off x="609600" y="609600"/>
            <a:ext cx="11430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Digital Transformation in India :</a:t>
            </a: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  <a:hlinkClick r:id="rId2"/>
              </a:rPr>
              <a:t>https://www.microsoft.com/en-in/about/digital-transformation/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  <a:hlinkClick r:id="rId3"/>
              </a:rPr>
              <a:t>https://news.microsoft.com/en-in/features/microsoft-india-cloud-momentum-digital-transformation/</a:t>
            </a:r>
            <a:r>
              <a:rPr lang="en-US" sz="2400" b="1" dirty="0">
                <a:solidFill>
                  <a:schemeClr val="tx2"/>
                </a:solidFill>
              </a:rPr>
              <a:t>  </a:t>
            </a:r>
          </a:p>
          <a:p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  <a:hlinkClick r:id="rId4"/>
              </a:rPr>
              <a:t>https://news.microsoft.com/en-in/features/inside-indias-digital-transformation-story/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6392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3526771"/>
            <a:ext cx="7454643" cy="112604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55995" y="4437825"/>
            <a:ext cx="6034575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55995" y="2196898"/>
            <a:ext cx="1004619" cy="11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3889" y="488"/>
            <a:ext cx="10288112" cy="6857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04923" y="487"/>
            <a:ext cx="7624071" cy="6857027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995" y="882283"/>
            <a:ext cx="7454643" cy="91012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55995" y="2920584"/>
            <a:ext cx="44821" cy="1344637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https://dev.office.com/devprogram</a:t>
            </a:r>
            <a:r>
              <a:rPr lang="en-US" sz="2353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55995" y="4434970"/>
            <a:ext cx="44821" cy="71714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Office 365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55995" y="5321858"/>
            <a:ext cx="44821" cy="71714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MVP led local community events to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Office 365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55995" y="1936174"/>
            <a:ext cx="44821" cy="814661"/>
          </a:xfrm>
          <a:prstGeom prst="rect">
            <a:avLst/>
          </a:prstGeom>
          <a:solidFill>
            <a:srgbClr val="0070C0"/>
          </a:solidFill>
        </p:spPr>
        <p:txBody>
          <a:bodyPr wrap="none" lIns="448212" anchor="ctr" anchorCtr="0">
            <a:noAutofit/>
          </a:bodyPr>
          <a:lstStyle/>
          <a:p>
            <a:pPr marL="0" lvl="1">
              <a:spcBef>
                <a:spcPts val="2941"/>
              </a:spcBef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 your feedback on Bootcamp at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IN" sz="2353" u="sng" dirty="0">
                <a:hlinkClick r:id="rId5"/>
              </a:rPr>
              <a:t>https://aka.ms/Microsoft365DevBootcampSurvey2019</a:t>
            </a:r>
            <a:endParaRPr lang="en-US" sz="2353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755" y="2206879"/>
            <a:ext cx="9530715" cy="1336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600" b="0" spc="-270" dirty="0">
                <a:solidFill>
                  <a:srgbClr val="000000"/>
                </a:solidFill>
                <a:latin typeface="Segoe UI Light"/>
                <a:cs typeface="Segoe UI Light"/>
              </a:rPr>
              <a:t>Disruption</a:t>
            </a:r>
            <a:r>
              <a:rPr sz="8600" b="0" spc="-680" dirty="0">
                <a:solidFill>
                  <a:srgbClr val="000000"/>
                </a:solidFill>
                <a:latin typeface="Segoe UI Light"/>
                <a:cs typeface="Segoe UI Light"/>
              </a:rPr>
              <a:t> </a:t>
            </a:r>
            <a:r>
              <a:rPr sz="8600" b="0" spc="-240" dirty="0">
                <a:latin typeface="Segoe UI Light"/>
                <a:cs typeface="Segoe UI Light"/>
              </a:rPr>
              <a:t>Everywhere</a:t>
            </a:r>
            <a:endParaRPr sz="8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42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27987"/>
            <a:ext cx="12192000" cy="5430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4180" y="439928"/>
            <a:ext cx="47231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-5" dirty="0">
                <a:solidFill>
                  <a:srgbClr val="002742"/>
                </a:solidFill>
                <a:latin typeface="Segoe UI"/>
                <a:cs typeface="Segoe UI"/>
              </a:rPr>
              <a:t>Wikipedia vs</a:t>
            </a:r>
            <a:r>
              <a:rPr sz="4200" b="0" spc="-85" dirty="0">
                <a:solidFill>
                  <a:srgbClr val="002742"/>
                </a:solidFill>
                <a:latin typeface="Segoe UI"/>
                <a:cs typeface="Segoe UI"/>
              </a:rPr>
              <a:t> </a:t>
            </a:r>
            <a:r>
              <a:rPr sz="4200" b="0" dirty="0">
                <a:solidFill>
                  <a:srgbClr val="002742"/>
                </a:solidFill>
                <a:latin typeface="Segoe UI"/>
                <a:cs typeface="Segoe UI"/>
              </a:rPr>
              <a:t>Library</a:t>
            </a:r>
            <a:endParaRPr sz="4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45BEB8AEA24F4B8BF2B5C875D0917F" ma:contentTypeVersion="15" ma:contentTypeDescription="Create a new document." ma:contentTypeScope="" ma:versionID="d8ecf5238898ce174728a701bf8319c5">
  <xsd:schema xmlns:xsd="http://www.w3.org/2001/XMLSchema" xmlns:xs="http://www.w3.org/2001/XMLSchema" xmlns:p="http://schemas.microsoft.com/office/2006/metadata/properties" xmlns:ns1="http://schemas.microsoft.com/sharepoint/v3" xmlns:ns3="51d384ab-c89a-4d61-a084-c51bd6ffcd7a" xmlns:ns4="7ff0adbf-25ee-4ef3-beb5-b5ba5a776c1c" targetNamespace="http://schemas.microsoft.com/office/2006/metadata/properties" ma:root="true" ma:fieldsID="228a136e5ce704e248df8129a8135955" ns1:_="" ns3:_="" ns4:_="">
    <xsd:import namespace="http://schemas.microsoft.com/sharepoint/v3"/>
    <xsd:import namespace="51d384ab-c89a-4d61-a084-c51bd6ffcd7a"/>
    <xsd:import namespace="7ff0adbf-25ee-4ef3-beb5-b5ba5a776c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d384ab-c89a-4d61-a084-c51bd6ffc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0adbf-25ee-4ef3-beb5-b5ba5a776c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27F23-3C20-4F61-BAC6-89EA069B80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5F2811-1AFF-402D-93F0-6387978541A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045F894-81EF-4941-B35B-D3DDC72F6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d384ab-c89a-4d61-a084-c51bd6ffcd7a"/>
    <ds:schemaRef ds:uri="7ff0adbf-25ee-4ef3-beb5-b5ba5a776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</TotalTime>
  <Words>1263</Words>
  <Application>Microsoft Office PowerPoint</Application>
  <PresentationFormat>Widescreen</PresentationFormat>
  <Paragraphs>205</Paragraphs>
  <Slides>67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Digital transformation is the profound transformation of business and organizational activities, processes, competencies and models to fully leverage the changes and opportunities of a mix of digital technologies and their accelerating impact across society in a strategic and prioritized way, with present and future shifts in mind.</vt:lpstr>
      <vt:lpstr>What is digital transformation?  Digital transformation is about reimagining how you bring together people, data and processes to create value for your customers and maintain a competitive advantage in a digital-first world.    </vt:lpstr>
      <vt:lpstr>PowerPoint Presentation</vt:lpstr>
      <vt:lpstr>Disruption Everywhere</vt:lpstr>
      <vt:lpstr>PowerPoint Presentation</vt:lpstr>
      <vt:lpstr>Wikipedia vs Library</vt:lpstr>
      <vt:lpstr>amazon disrupting retail</vt:lpstr>
      <vt:lpstr>I want to do this for my business to…</vt:lpstr>
      <vt:lpstr>PowerPoint Presentation</vt:lpstr>
      <vt:lpstr>PowerPoint Presentation</vt:lpstr>
      <vt:lpstr>What happen otherwise?</vt:lpstr>
      <vt:lpstr>PowerPoint Presentation</vt:lpstr>
      <vt:lpstr>Customers can leave you  High competition</vt:lpstr>
      <vt:lpstr>What to do &amp;  How can we do it?</vt:lpstr>
      <vt:lpstr>Stop spending time and effort on things  that do not differentiate your Business</vt:lpstr>
      <vt:lpstr>Who cares if you have the  best email system?</vt:lpstr>
      <vt:lpstr>Why to invest in data centers  and storage?</vt:lpstr>
      <vt:lpstr>Your Employees  still call IT to reset  their password and  unlock accounts?</vt:lpstr>
      <vt:lpstr>We are waiting for  IT to create for you  dashboard, team  sites, or give us  access!</vt:lpstr>
      <vt:lpstr>Security team  prevents you  from sharing,  or working  from home?</vt:lpstr>
      <vt:lpstr>Manual reviews of millions of  security logs</vt:lpstr>
      <vt:lpstr>PowerPoint Presentation</vt:lpstr>
      <vt:lpstr>PowerPoint Presentation</vt:lpstr>
      <vt:lpstr>Pay for someone  to do it for you</vt:lpstr>
      <vt:lpstr>Focus on your customers</vt:lpstr>
      <vt:lpstr>Focus on Idea Creation</vt:lpstr>
      <vt:lpstr>PowerPoint Presentation</vt:lpstr>
      <vt:lpstr>Give me disruptive Ideas  Be Productive</vt:lpstr>
      <vt:lpstr>PowerPoint Presentation</vt:lpstr>
      <vt:lpstr>PowerPoint Presentation</vt:lpstr>
      <vt:lpstr>Understand your users</vt:lpstr>
      <vt:lpstr>The Change Curve</vt:lpstr>
      <vt:lpstr>PowerPoint Presentation</vt:lpstr>
      <vt:lpstr>Microsoft wants to help</vt:lpstr>
      <vt:lpstr>PowerPoint Presentation</vt:lpstr>
      <vt:lpstr>PowerPoint Presentation</vt:lpstr>
      <vt:lpstr>Host your email,  servers, and workloads  in our data centers</vt:lpstr>
      <vt:lpstr>PowerPoint Presentation</vt:lpstr>
      <vt:lpstr>PowerPoint Presentation</vt:lpstr>
      <vt:lpstr>PowerPoint Presentation</vt:lpstr>
      <vt:lpstr>PowerPoint Presentation</vt:lpstr>
      <vt:lpstr>Different Way Smart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Alstom Digital Workplace definiti</vt:lpstr>
      <vt:lpstr>What does a Modern Workplace look like ?</vt:lpstr>
      <vt:lpstr>PowerPoint Presentation</vt:lpstr>
      <vt:lpstr>PowerPoint Presentation</vt:lpstr>
      <vt:lpstr>PowerPoint Presentation</vt:lpstr>
      <vt:lpstr>What about  security?</vt:lpstr>
      <vt:lpstr>PowerPoint Presentation</vt:lpstr>
      <vt:lpstr>Be Productive, yet secured</vt:lpstr>
      <vt:lpstr>Unlock  Creativity</vt:lpstr>
      <vt:lpstr>PowerPoint Presentation</vt:lpstr>
      <vt:lpstr>PowerPoint Presentation</vt:lpstr>
      <vt:lpstr>PowerPoint Presentation</vt:lpstr>
      <vt:lpstr>Enjoy the Bootcamp</vt:lpstr>
      <vt:lpstr>Call to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Vignesh Ganesan</cp:lastModifiedBy>
  <cp:revision>120</cp:revision>
  <dcterms:created xsi:type="dcterms:W3CDTF">2017-12-26T09:32:29Z</dcterms:created>
  <dcterms:modified xsi:type="dcterms:W3CDTF">2019-10-11T15:02:56Z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2017-12-26T00:00:00Z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viganes@microsoft.com</vt:lpwstr>
  </property>
  <property fmtid="{D5CDD505-2E9C-101B-9397-08002B2CF9AE}" pid="8" name="MSIP_Label_f42aa342-8706-4288-bd11-ebb85995028c_SetDate">
    <vt:lpwstr>2019-09-19T13:00:37.1926967Z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ac22a90b-82b2-488f-b3ab-dd0937391017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  <property fmtid="{D5CDD505-2E9C-101B-9397-08002B2CF9AE}" pid="14" name="ContentTypeId">
    <vt:lpwstr>0x010100AF45BEB8AEA24F4B8BF2B5C875D0917F</vt:lpwstr>
  </property>
</Properties>
</file>